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33"/>
  </p:notesMasterIdLst>
  <p:sldIdLst>
    <p:sldId id="256" r:id="rId2"/>
    <p:sldId id="363" r:id="rId3"/>
    <p:sldId id="284" r:id="rId4"/>
    <p:sldId id="409" r:id="rId5"/>
    <p:sldId id="299" r:id="rId6"/>
    <p:sldId id="301" r:id="rId7"/>
    <p:sldId id="411" r:id="rId8"/>
    <p:sldId id="263" r:id="rId9"/>
    <p:sldId id="302" r:id="rId10"/>
    <p:sldId id="265" r:id="rId11"/>
    <p:sldId id="258" r:id="rId12"/>
    <p:sldId id="338" r:id="rId13"/>
    <p:sldId id="309" r:id="rId14"/>
    <p:sldId id="307" r:id="rId15"/>
    <p:sldId id="310" r:id="rId16"/>
    <p:sldId id="311" r:id="rId17"/>
    <p:sldId id="314" r:id="rId18"/>
    <p:sldId id="316" r:id="rId19"/>
    <p:sldId id="318" r:id="rId20"/>
    <p:sldId id="319" r:id="rId21"/>
    <p:sldId id="323" r:id="rId22"/>
    <p:sldId id="324" r:id="rId23"/>
    <p:sldId id="326" r:id="rId24"/>
    <p:sldId id="329" r:id="rId25"/>
    <p:sldId id="330" r:id="rId26"/>
    <p:sldId id="331" r:id="rId27"/>
    <p:sldId id="350" r:id="rId28"/>
    <p:sldId id="334" r:id="rId29"/>
    <p:sldId id="333" r:id="rId30"/>
    <p:sldId id="337" r:id="rId31"/>
    <p:sldId id="413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87" autoAdjust="0"/>
    <p:restoredTop sz="83125"/>
  </p:normalViewPr>
  <p:slideViewPr>
    <p:cSldViewPr snapToGrid="0">
      <p:cViewPr varScale="1">
        <p:scale>
          <a:sx n="111" d="100"/>
          <a:sy n="111" d="100"/>
        </p:scale>
        <p:origin x="9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2B296D-2504-4077-8A96-F1B2D0F981B5}" type="doc">
      <dgm:prSet loTypeId="urn:microsoft.com/office/officeart/2005/8/layout/pyramid2" loCatId="pyramid" qsTypeId="urn:microsoft.com/office/officeart/2005/8/quickstyle/3D2" qsCatId="3D" csTypeId="urn:microsoft.com/office/officeart/2005/8/colors/accent2_2" csCatId="accent2" phldr="1"/>
      <dgm:spPr/>
    </dgm:pt>
    <dgm:pt modelId="{BEF92DAB-75E1-4CEC-A77E-5F284C85C0D0}">
      <dgm:prSet phldrT="[Text]"/>
      <dgm:spPr/>
      <dgm:t>
        <a:bodyPr/>
        <a:lstStyle/>
        <a:p>
          <a:r>
            <a:rPr lang="en-US" dirty="0"/>
            <a:t>Self-Actualization</a:t>
          </a:r>
        </a:p>
      </dgm:t>
    </dgm:pt>
    <dgm:pt modelId="{F53D7CA4-D536-40F5-AA10-726C6043BE51}" type="parTrans" cxnId="{CB982D7C-A577-4102-A355-9E04647B66DD}">
      <dgm:prSet/>
      <dgm:spPr/>
      <dgm:t>
        <a:bodyPr/>
        <a:lstStyle/>
        <a:p>
          <a:endParaRPr lang="en-US"/>
        </a:p>
      </dgm:t>
    </dgm:pt>
    <dgm:pt modelId="{22CCD477-E579-4477-B4C8-FC8B42126510}" type="sibTrans" cxnId="{CB982D7C-A577-4102-A355-9E04647B66DD}">
      <dgm:prSet/>
      <dgm:spPr/>
      <dgm:t>
        <a:bodyPr/>
        <a:lstStyle/>
        <a:p>
          <a:endParaRPr lang="en-US"/>
        </a:p>
      </dgm:t>
    </dgm:pt>
    <dgm:pt modelId="{1524450C-6845-46D0-BA72-220CCB78A843}">
      <dgm:prSet phldrT="[Text]"/>
      <dgm:spPr/>
      <dgm:t>
        <a:bodyPr/>
        <a:lstStyle/>
        <a:p>
          <a:r>
            <a:rPr lang="en-US" dirty="0"/>
            <a:t>Esteem</a:t>
          </a:r>
        </a:p>
      </dgm:t>
    </dgm:pt>
    <dgm:pt modelId="{8C274DE0-F9EC-4A73-9A74-AD6778CEE0EC}" type="parTrans" cxnId="{E723E80E-42DE-4F5B-9450-D34B906526A0}">
      <dgm:prSet/>
      <dgm:spPr/>
      <dgm:t>
        <a:bodyPr/>
        <a:lstStyle/>
        <a:p>
          <a:endParaRPr lang="en-US"/>
        </a:p>
      </dgm:t>
    </dgm:pt>
    <dgm:pt modelId="{679F2011-2489-4FCA-A5B1-C3D6BFE3B471}" type="sibTrans" cxnId="{E723E80E-42DE-4F5B-9450-D34B906526A0}">
      <dgm:prSet/>
      <dgm:spPr/>
      <dgm:t>
        <a:bodyPr/>
        <a:lstStyle/>
        <a:p>
          <a:endParaRPr lang="en-US"/>
        </a:p>
      </dgm:t>
    </dgm:pt>
    <dgm:pt modelId="{4FFDEA23-5413-444F-A386-1EF9907BC4F9}">
      <dgm:prSet phldrT="[Text]"/>
      <dgm:spPr/>
      <dgm:t>
        <a:bodyPr/>
        <a:lstStyle/>
        <a:p>
          <a:r>
            <a:rPr lang="en-US" dirty="0"/>
            <a:t>Social</a:t>
          </a:r>
        </a:p>
      </dgm:t>
    </dgm:pt>
    <dgm:pt modelId="{97498930-E595-4E1D-908D-4CD6D4DC708E}" type="parTrans" cxnId="{D11EFFAA-A1D1-44D3-9299-22F3176C123F}">
      <dgm:prSet/>
      <dgm:spPr/>
      <dgm:t>
        <a:bodyPr/>
        <a:lstStyle/>
        <a:p>
          <a:endParaRPr lang="en-US"/>
        </a:p>
      </dgm:t>
    </dgm:pt>
    <dgm:pt modelId="{4DDCB5FE-AA22-460C-9539-4EE3147A42C8}" type="sibTrans" cxnId="{D11EFFAA-A1D1-44D3-9299-22F3176C123F}">
      <dgm:prSet/>
      <dgm:spPr/>
      <dgm:t>
        <a:bodyPr/>
        <a:lstStyle/>
        <a:p>
          <a:endParaRPr lang="en-US"/>
        </a:p>
      </dgm:t>
    </dgm:pt>
    <dgm:pt modelId="{3E34F38D-9CC5-4DDF-AC7C-476C5C0154F7}">
      <dgm:prSet phldrT="[Text]"/>
      <dgm:spPr/>
      <dgm:t>
        <a:bodyPr/>
        <a:lstStyle/>
        <a:p>
          <a:r>
            <a:rPr lang="en-US" dirty="0"/>
            <a:t>Safety</a:t>
          </a:r>
        </a:p>
      </dgm:t>
    </dgm:pt>
    <dgm:pt modelId="{A71B60C1-678A-49AF-BA4D-508481DE8823}" type="parTrans" cxnId="{13AD2EA2-9F77-481F-8A36-CF2633BC38A3}">
      <dgm:prSet/>
      <dgm:spPr/>
      <dgm:t>
        <a:bodyPr/>
        <a:lstStyle/>
        <a:p>
          <a:endParaRPr lang="en-US"/>
        </a:p>
      </dgm:t>
    </dgm:pt>
    <dgm:pt modelId="{44AF39C5-0AF3-4FCD-931D-20D0D6B4A2E6}" type="sibTrans" cxnId="{13AD2EA2-9F77-481F-8A36-CF2633BC38A3}">
      <dgm:prSet/>
      <dgm:spPr/>
      <dgm:t>
        <a:bodyPr/>
        <a:lstStyle/>
        <a:p>
          <a:endParaRPr lang="en-US"/>
        </a:p>
      </dgm:t>
    </dgm:pt>
    <dgm:pt modelId="{76986368-C640-48CA-B07E-0D6915499EDC}">
      <dgm:prSet phldrT="[Text]"/>
      <dgm:spPr/>
      <dgm:t>
        <a:bodyPr/>
        <a:lstStyle/>
        <a:p>
          <a:r>
            <a:rPr lang="en-US" dirty="0"/>
            <a:t>Physiological</a:t>
          </a:r>
        </a:p>
      </dgm:t>
    </dgm:pt>
    <dgm:pt modelId="{6589A902-76D3-42A5-8CBA-A9EE88E78519}" type="parTrans" cxnId="{E0A5B5AC-D8D9-4F11-AD9B-7CCB6CD87C92}">
      <dgm:prSet/>
      <dgm:spPr/>
      <dgm:t>
        <a:bodyPr/>
        <a:lstStyle/>
        <a:p>
          <a:endParaRPr lang="en-US"/>
        </a:p>
      </dgm:t>
    </dgm:pt>
    <dgm:pt modelId="{9F282A6D-D664-433D-998E-BA2DB4045397}" type="sibTrans" cxnId="{E0A5B5AC-D8D9-4F11-AD9B-7CCB6CD87C92}">
      <dgm:prSet/>
      <dgm:spPr/>
      <dgm:t>
        <a:bodyPr/>
        <a:lstStyle/>
        <a:p>
          <a:endParaRPr lang="en-US"/>
        </a:p>
      </dgm:t>
    </dgm:pt>
    <dgm:pt modelId="{F1EDEB93-FE91-4D2E-9C1E-24F903F9F391}" type="pres">
      <dgm:prSet presAssocID="{7C2B296D-2504-4077-8A96-F1B2D0F981B5}" presName="compositeShape" presStyleCnt="0">
        <dgm:presLayoutVars>
          <dgm:dir/>
          <dgm:resizeHandles/>
        </dgm:presLayoutVars>
      </dgm:prSet>
      <dgm:spPr/>
    </dgm:pt>
    <dgm:pt modelId="{EB2CA4B0-23B2-4E95-B41A-AF4849DA8681}" type="pres">
      <dgm:prSet presAssocID="{7C2B296D-2504-4077-8A96-F1B2D0F981B5}" presName="pyramid" presStyleLbl="node1" presStyleIdx="0" presStyleCnt="1" custLinFactNeighborX="-31444" custLinFactNeighborY="-5034"/>
      <dgm:spPr/>
    </dgm:pt>
    <dgm:pt modelId="{4B1731B2-909F-48D3-92D7-710BC0F930C8}" type="pres">
      <dgm:prSet presAssocID="{7C2B296D-2504-4077-8A96-F1B2D0F981B5}" presName="theList" presStyleCnt="0"/>
      <dgm:spPr/>
    </dgm:pt>
    <dgm:pt modelId="{7DEEFB01-A647-4073-8E58-4D54B154E34B}" type="pres">
      <dgm:prSet presAssocID="{BEF92DAB-75E1-4CEC-A77E-5F284C85C0D0}" presName="aNode" presStyleLbl="fgAcc1" presStyleIdx="0" presStyleCnt="5">
        <dgm:presLayoutVars>
          <dgm:bulletEnabled val="1"/>
        </dgm:presLayoutVars>
      </dgm:prSet>
      <dgm:spPr/>
    </dgm:pt>
    <dgm:pt modelId="{4319D145-7111-4A7C-8E35-3AD45E4D799C}" type="pres">
      <dgm:prSet presAssocID="{BEF92DAB-75E1-4CEC-A77E-5F284C85C0D0}" presName="aSpace" presStyleCnt="0"/>
      <dgm:spPr/>
    </dgm:pt>
    <dgm:pt modelId="{82539F42-A31B-40ED-89FF-0D702262A13D}" type="pres">
      <dgm:prSet presAssocID="{1524450C-6845-46D0-BA72-220CCB78A843}" presName="aNode" presStyleLbl="fgAcc1" presStyleIdx="1" presStyleCnt="5">
        <dgm:presLayoutVars>
          <dgm:bulletEnabled val="1"/>
        </dgm:presLayoutVars>
      </dgm:prSet>
      <dgm:spPr/>
    </dgm:pt>
    <dgm:pt modelId="{40466D2A-899D-42DA-AED0-498DF9F69111}" type="pres">
      <dgm:prSet presAssocID="{1524450C-6845-46D0-BA72-220CCB78A843}" presName="aSpace" presStyleCnt="0"/>
      <dgm:spPr/>
    </dgm:pt>
    <dgm:pt modelId="{E2EB0FA3-2341-4718-8E88-9D58E508659E}" type="pres">
      <dgm:prSet presAssocID="{4FFDEA23-5413-444F-A386-1EF9907BC4F9}" presName="aNode" presStyleLbl="fgAcc1" presStyleIdx="2" presStyleCnt="5">
        <dgm:presLayoutVars>
          <dgm:bulletEnabled val="1"/>
        </dgm:presLayoutVars>
      </dgm:prSet>
      <dgm:spPr/>
    </dgm:pt>
    <dgm:pt modelId="{765D23EB-52FA-4390-91CD-5BD7B108D5A4}" type="pres">
      <dgm:prSet presAssocID="{4FFDEA23-5413-444F-A386-1EF9907BC4F9}" presName="aSpace" presStyleCnt="0"/>
      <dgm:spPr/>
    </dgm:pt>
    <dgm:pt modelId="{1583C392-9BD9-4C05-B6B9-351FFC249407}" type="pres">
      <dgm:prSet presAssocID="{3E34F38D-9CC5-4DDF-AC7C-476C5C0154F7}" presName="aNode" presStyleLbl="fgAcc1" presStyleIdx="3" presStyleCnt="5">
        <dgm:presLayoutVars>
          <dgm:bulletEnabled val="1"/>
        </dgm:presLayoutVars>
      </dgm:prSet>
      <dgm:spPr/>
    </dgm:pt>
    <dgm:pt modelId="{80B5A024-5318-464D-AB5D-D9809C3690C1}" type="pres">
      <dgm:prSet presAssocID="{3E34F38D-9CC5-4DDF-AC7C-476C5C0154F7}" presName="aSpace" presStyleCnt="0"/>
      <dgm:spPr/>
    </dgm:pt>
    <dgm:pt modelId="{54FC4C41-E4D6-4665-B0BD-1AAF6C91E3EF}" type="pres">
      <dgm:prSet presAssocID="{76986368-C640-48CA-B07E-0D6915499EDC}" presName="aNode" presStyleLbl="fgAcc1" presStyleIdx="4" presStyleCnt="5">
        <dgm:presLayoutVars>
          <dgm:bulletEnabled val="1"/>
        </dgm:presLayoutVars>
      </dgm:prSet>
      <dgm:spPr/>
    </dgm:pt>
    <dgm:pt modelId="{14F09C89-5A5C-41FD-B3ED-875450D4AF65}" type="pres">
      <dgm:prSet presAssocID="{76986368-C640-48CA-B07E-0D6915499EDC}" presName="aSpace" presStyleCnt="0"/>
      <dgm:spPr/>
    </dgm:pt>
  </dgm:ptLst>
  <dgm:cxnLst>
    <dgm:cxn modelId="{E723E80E-42DE-4F5B-9450-D34B906526A0}" srcId="{7C2B296D-2504-4077-8A96-F1B2D0F981B5}" destId="{1524450C-6845-46D0-BA72-220CCB78A843}" srcOrd="1" destOrd="0" parTransId="{8C274DE0-F9EC-4A73-9A74-AD6778CEE0EC}" sibTransId="{679F2011-2489-4FCA-A5B1-C3D6BFE3B471}"/>
    <dgm:cxn modelId="{3DE55E4F-2D89-164F-A120-C6BC1B245F67}" type="presOf" srcId="{76986368-C640-48CA-B07E-0D6915499EDC}" destId="{54FC4C41-E4D6-4665-B0BD-1AAF6C91E3EF}" srcOrd="0" destOrd="0" presId="urn:microsoft.com/office/officeart/2005/8/layout/pyramid2"/>
    <dgm:cxn modelId="{CB982D7C-A577-4102-A355-9E04647B66DD}" srcId="{7C2B296D-2504-4077-8A96-F1B2D0F981B5}" destId="{BEF92DAB-75E1-4CEC-A77E-5F284C85C0D0}" srcOrd="0" destOrd="0" parTransId="{F53D7CA4-D536-40F5-AA10-726C6043BE51}" sibTransId="{22CCD477-E579-4477-B4C8-FC8B42126510}"/>
    <dgm:cxn modelId="{2E01787D-1B5C-F14E-8E2A-25C20A4C0CD3}" type="presOf" srcId="{BEF92DAB-75E1-4CEC-A77E-5F284C85C0D0}" destId="{7DEEFB01-A647-4073-8E58-4D54B154E34B}" srcOrd="0" destOrd="0" presId="urn:microsoft.com/office/officeart/2005/8/layout/pyramid2"/>
    <dgm:cxn modelId="{6FB47884-5284-1A46-BAFD-691AA7C0BA0D}" type="presOf" srcId="{4FFDEA23-5413-444F-A386-1EF9907BC4F9}" destId="{E2EB0FA3-2341-4718-8E88-9D58E508659E}" srcOrd="0" destOrd="0" presId="urn:microsoft.com/office/officeart/2005/8/layout/pyramid2"/>
    <dgm:cxn modelId="{13AD2EA2-9F77-481F-8A36-CF2633BC38A3}" srcId="{7C2B296D-2504-4077-8A96-F1B2D0F981B5}" destId="{3E34F38D-9CC5-4DDF-AC7C-476C5C0154F7}" srcOrd="3" destOrd="0" parTransId="{A71B60C1-678A-49AF-BA4D-508481DE8823}" sibTransId="{44AF39C5-0AF3-4FCD-931D-20D0D6B4A2E6}"/>
    <dgm:cxn modelId="{D11EFFAA-A1D1-44D3-9299-22F3176C123F}" srcId="{7C2B296D-2504-4077-8A96-F1B2D0F981B5}" destId="{4FFDEA23-5413-444F-A386-1EF9907BC4F9}" srcOrd="2" destOrd="0" parTransId="{97498930-E595-4E1D-908D-4CD6D4DC708E}" sibTransId="{4DDCB5FE-AA22-460C-9539-4EE3147A42C8}"/>
    <dgm:cxn modelId="{E0A5B5AC-D8D9-4F11-AD9B-7CCB6CD87C92}" srcId="{7C2B296D-2504-4077-8A96-F1B2D0F981B5}" destId="{76986368-C640-48CA-B07E-0D6915499EDC}" srcOrd="4" destOrd="0" parTransId="{6589A902-76D3-42A5-8CBA-A9EE88E78519}" sibTransId="{9F282A6D-D664-433D-998E-BA2DB4045397}"/>
    <dgm:cxn modelId="{00CA88B4-8B6B-8E40-ABB5-9462B515F52D}" type="presOf" srcId="{3E34F38D-9CC5-4DDF-AC7C-476C5C0154F7}" destId="{1583C392-9BD9-4C05-B6B9-351FFC249407}" srcOrd="0" destOrd="0" presId="urn:microsoft.com/office/officeart/2005/8/layout/pyramid2"/>
    <dgm:cxn modelId="{26716DD4-D8E2-CD4B-83DB-D59A5EDC5E90}" type="presOf" srcId="{1524450C-6845-46D0-BA72-220CCB78A843}" destId="{82539F42-A31B-40ED-89FF-0D702262A13D}" srcOrd="0" destOrd="0" presId="urn:microsoft.com/office/officeart/2005/8/layout/pyramid2"/>
    <dgm:cxn modelId="{FECEA7E6-49FA-9D42-9CF1-0E88BC89ED9A}" type="presOf" srcId="{7C2B296D-2504-4077-8A96-F1B2D0F981B5}" destId="{F1EDEB93-FE91-4D2E-9C1E-24F903F9F391}" srcOrd="0" destOrd="0" presId="urn:microsoft.com/office/officeart/2005/8/layout/pyramid2"/>
    <dgm:cxn modelId="{3C6C7410-F96C-7545-AF5A-0BEF75081029}" type="presParOf" srcId="{F1EDEB93-FE91-4D2E-9C1E-24F903F9F391}" destId="{EB2CA4B0-23B2-4E95-B41A-AF4849DA8681}" srcOrd="0" destOrd="0" presId="urn:microsoft.com/office/officeart/2005/8/layout/pyramid2"/>
    <dgm:cxn modelId="{AB30660A-0D6B-DE4B-81EB-CD4FECB40B07}" type="presParOf" srcId="{F1EDEB93-FE91-4D2E-9C1E-24F903F9F391}" destId="{4B1731B2-909F-48D3-92D7-710BC0F930C8}" srcOrd="1" destOrd="0" presId="urn:microsoft.com/office/officeart/2005/8/layout/pyramid2"/>
    <dgm:cxn modelId="{2C19BDFB-BF43-5E41-816C-54BC9C982C1E}" type="presParOf" srcId="{4B1731B2-909F-48D3-92D7-710BC0F930C8}" destId="{7DEEFB01-A647-4073-8E58-4D54B154E34B}" srcOrd="0" destOrd="0" presId="urn:microsoft.com/office/officeart/2005/8/layout/pyramid2"/>
    <dgm:cxn modelId="{E05EE403-052D-E64B-BB3D-F78EC92ECCEF}" type="presParOf" srcId="{4B1731B2-909F-48D3-92D7-710BC0F930C8}" destId="{4319D145-7111-4A7C-8E35-3AD45E4D799C}" srcOrd="1" destOrd="0" presId="urn:microsoft.com/office/officeart/2005/8/layout/pyramid2"/>
    <dgm:cxn modelId="{B256B4C8-0A4F-3446-87A9-2CC37916350F}" type="presParOf" srcId="{4B1731B2-909F-48D3-92D7-710BC0F930C8}" destId="{82539F42-A31B-40ED-89FF-0D702262A13D}" srcOrd="2" destOrd="0" presId="urn:microsoft.com/office/officeart/2005/8/layout/pyramid2"/>
    <dgm:cxn modelId="{9C92820B-BADE-A44A-BB88-9D73FA8C940A}" type="presParOf" srcId="{4B1731B2-909F-48D3-92D7-710BC0F930C8}" destId="{40466D2A-899D-42DA-AED0-498DF9F69111}" srcOrd="3" destOrd="0" presId="urn:microsoft.com/office/officeart/2005/8/layout/pyramid2"/>
    <dgm:cxn modelId="{9FE80A07-9A43-6F43-B8A1-09AEB4144A3E}" type="presParOf" srcId="{4B1731B2-909F-48D3-92D7-710BC0F930C8}" destId="{E2EB0FA3-2341-4718-8E88-9D58E508659E}" srcOrd="4" destOrd="0" presId="urn:microsoft.com/office/officeart/2005/8/layout/pyramid2"/>
    <dgm:cxn modelId="{F752DA32-21AB-CF43-B3FE-DA46A927FC72}" type="presParOf" srcId="{4B1731B2-909F-48D3-92D7-710BC0F930C8}" destId="{765D23EB-52FA-4390-91CD-5BD7B108D5A4}" srcOrd="5" destOrd="0" presId="urn:microsoft.com/office/officeart/2005/8/layout/pyramid2"/>
    <dgm:cxn modelId="{144EF835-0BC2-1144-9764-7CA308EFF88B}" type="presParOf" srcId="{4B1731B2-909F-48D3-92D7-710BC0F930C8}" destId="{1583C392-9BD9-4C05-B6B9-351FFC249407}" srcOrd="6" destOrd="0" presId="urn:microsoft.com/office/officeart/2005/8/layout/pyramid2"/>
    <dgm:cxn modelId="{D6D37B51-5577-1E42-ADF2-B1057C600993}" type="presParOf" srcId="{4B1731B2-909F-48D3-92D7-710BC0F930C8}" destId="{80B5A024-5318-464D-AB5D-D9809C3690C1}" srcOrd="7" destOrd="0" presId="urn:microsoft.com/office/officeart/2005/8/layout/pyramid2"/>
    <dgm:cxn modelId="{D4A2BB1E-F284-D048-BAA3-0D25CD139338}" type="presParOf" srcId="{4B1731B2-909F-48D3-92D7-710BC0F930C8}" destId="{54FC4C41-E4D6-4665-B0BD-1AAF6C91E3EF}" srcOrd="8" destOrd="0" presId="urn:microsoft.com/office/officeart/2005/8/layout/pyramid2"/>
    <dgm:cxn modelId="{35E1CAD0-D7C5-A242-965D-A92EA0EB6438}" type="presParOf" srcId="{4B1731B2-909F-48D3-92D7-710BC0F930C8}" destId="{14F09C89-5A5C-41FD-B3ED-875450D4AF65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E5E963-BF5E-4AD7-9B35-8B0839CB0C40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2102F1B-A9F3-47F0-A042-F789460C2E46}">
      <dgm:prSet/>
      <dgm:spPr/>
      <dgm:t>
        <a:bodyPr/>
        <a:lstStyle/>
        <a:p>
          <a:r>
            <a:rPr lang="en-US"/>
            <a:t>People are motivated to </a:t>
          </a:r>
          <a:r>
            <a:rPr lang="en-US" b="1"/>
            <a:t>engage in </a:t>
          </a:r>
          <a:r>
            <a:rPr lang="en-US"/>
            <a:t>behaviors because of </a:t>
          </a:r>
          <a:r>
            <a:rPr lang="en-US" b="1"/>
            <a:t>rewards</a:t>
          </a:r>
          <a:r>
            <a:rPr lang="en-US"/>
            <a:t> associated with these behaviors</a:t>
          </a:r>
        </a:p>
      </dgm:t>
    </dgm:pt>
    <dgm:pt modelId="{BA1FC869-B26B-4B3D-83E4-74DAA72F5100}" type="parTrans" cxnId="{84AF7662-1040-4199-A453-3E703AB027DF}">
      <dgm:prSet/>
      <dgm:spPr/>
      <dgm:t>
        <a:bodyPr/>
        <a:lstStyle/>
        <a:p>
          <a:endParaRPr lang="en-US"/>
        </a:p>
      </dgm:t>
    </dgm:pt>
    <dgm:pt modelId="{64385F95-A175-4362-9511-E699C5113F59}" type="sibTrans" cxnId="{84AF7662-1040-4199-A453-3E703AB027DF}">
      <dgm:prSet/>
      <dgm:spPr/>
      <dgm:t>
        <a:bodyPr/>
        <a:lstStyle/>
        <a:p>
          <a:endParaRPr lang="en-US"/>
        </a:p>
      </dgm:t>
    </dgm:pt>
    <dgm:pt modelId="{4FE62C8A-3747-41D4-9A81-D7EAE532CEF9}">
      <dgm:prSet/>
      <dgm:spPr/>
      <dgm:t>
        <a:bodyPr/>
        <a:lstStyle/>
        <a:p>
          <a:r>
            <a:rPr lang="en-US"/>
            <a:t>People are motivated to </a:t>
          </a:r>
          <a:r>
            <a:rPr lang="en-US" b="1"/>
            <a:t>avoid</a:t>
          </a:r>
          <a:r>
            <a:rPr lang="en-US"/>
            <a:t> behaviors because of </a:t>
          </a:r>
          <a:r>
            <a:rPr lang="en-US" b="1"/>
            <a:t>punishment</a:t>
          </a:r>
          <a:r>
            <a:rPr lang="en-US"/>
            <a:t> associated with these behaviors</a:t>
          </a:r>
        </a:p>
      </dgm:t>
    </dgm:pt>
    <dgm:pt modelId="{7930381B-B98C-4A9C-9606-AC8A70A23DF1}" type="parTrans" cxnId="{FD14C362-FED4-4D8F-9E1F-B210230656D6}">
      <dgm:prSet/>
      <dgm:spPr/>
      <dgm:t>
        <a:bodyPr/>
        <a:lstStyle/>
        <a:p>
          <a:endParaRPr lang="en-US"/>
        </a:p>
      </dgm:t>
    </dgm:pt>
    <dgm:pt modelId="{5B5AB46E-6AB4-4745-8222-5BA847154462}" type="sibTrans" cxnId="{FD14C362-FED4-4D8F-9E1F-B210230656D6}">
      <dgm:prSet/>
      <dgm:spPr/>
      <dgm:t>
        <a:bodyPr/>
        <a:lstStyle/>
        <a:p>
          <a:endParaRPr lang="en-US"/>
        </a:p>
      </dgm:t>
    </dgm:pt>
    <dgm:pt modelId="{6A1F46DF-2594-1544-9672-9A1841184340}" type="pres">
      <dgm:prSet presAssocID="{58E5E963-BF5E-4AD7-9B35-8B0839CB0C4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4FC8290-F5E5-794B-81B7-7560C872DB2B}" type="pres">
      <dgm:prSet presAssocID="{52102F1B-A9F3-47F0-A042-F789460C2E46}" presName="hierRoot1" presStyleCnt="0"/>
      <dgm:spPr/>
    </dgm:pt>
    <dgm:pt modelId="{2EDACCC9-DEB6-5A45-89BB-0E3FBA0DB918}" type="pres">
      <dgm:prSet presAssocID="{52102F1B-A9F3-47F0-A042-F789460C2E46}" presName="composite" presStyleCnt="0"/>
      <dgm:spPr/>
    </dgm:pt>
    <dgm:pt modelId="{25596C24-D22F-A64F-A518-24D26B6CBD26}" type="pres">
      <dgm:prSet presAssocID="{52102F1B-A9F3-47F0-A042-F789460C2E46}" presName="background" presStyleLbl="node0" presStyleIdx="0" presStyleCnt="2"/>
      <dgm:spPr/>
    </dgm:pt>
    <dgm:pt modelId="{AEBF30D5-5697-CF47-B1EF-F5FE68A56B7D}" type="pres">
      <dgm:prSet presAssocID="{52102F1B-A9F3-47F0-A042-F789460C2E46}" presName="text" presStyleLbl="fgAcc0" presStyleIdx="0" presStyleCnt="2">
        <dgm:presLayoutVars>
          <dgm:chPref val="3"/>
        </dgm:presLayoutVars>
      </dgm:prSet>
      <dgm:spPr/>
    </dgm:pt>
    <dgm:pt modelId="{12E346A2-FA7B-6C4C-AECE-2D86F055ED39}" type="pres">
      <dgm:prSet presAssocID="{52102F1B-A9F3-47F0-A042-F789460C2E46}" presName="hierChild2" presStyleCnt="0"/>
      <dgm:spPr/>
    </dgm:pt>
    <dgm:pt modelId="{5893FD95-87CA-0941-9204-4C60EDB437B7}" type="pres">
      <dgm:prSet presAssocID="{4FE62C8A-3747-41D4-9A81-D7EAE532CEF9}" presName="hierRoot1" presStyleCnt="0"/>
      <dgm:spPr/>
    </dgm:pt>
    <dgm:pt modelId="{BB726C0C-5274-3043-B7CA-1AA2D306DD74}" type="pres">
      <dgm:prSet presAssocID="{4FE62C8A-3747-41D4-9A81-D7EAE532CEF9}" presName="composite" presStyleCnt="0"/>
      <dgm:spPr/>
    </dgm:pt>
    <dgm:pt modelId="{87C59C84-171E-5840-B80C-CAEE1854D90E}" type="pres">
      <dgm:prSet presAssocID="{4FE62C8A-3747-41D4-9A81-D7EAE532CEF9}" presName="background" presStyleLbl="node0" presStyleIdx="1" presStyleCnt="2"/>
      <dgm:spPr/>
    </dgm:pt>
    <dgm:pt modelId="{D8F20B83-A1AB-3C49-87F5-7D4E7620A2FA}" type="pres">
      <dgm:prSet presAssocID="{4FE62C8A-3747-41D4-9A81-D7EAE532CEF9}" presName="text" presStyleLbl="fgAcc0" presStyleIdx="1" presStyleCnt="2">
        <dgm:presLayoutVars>
          <dgm:chPref val="3"/>
        </dgm:presLayoutVars>
      </dgm:prSet>
      <dgm:spPr/>
    </dgm:pt>
    <dgm:pt modelId="{18A94D1B-B805-EC48-99B2-2EC4CE03CD5E}" type="pres">
      <dgm:prSet presAssocID="{4FE62C8A-3747-41D4-9A81-D7EAE532CEF9}" presName="hierChild2" presStyleCnt="0"/>
      <dgm:spPr/>
    </dgm:pt>
  </dgm:ptLst>
  <dgm:cxnLst>
    <dgm:cxn modelId="{84AF7662-1040-4199-A453-3E703AB027DF}" srcId="{58E5E963-BF5E-4AD7-9B35-8B0839CB0C40}" destId="{52102F1B-A9F3-47F0-A042-F789460C2E46}" srcOrd="0" destOrd="0" parTransId="{BA1FC869-B26B-4B3D-83E4-74DAA72F5100}" sibTransId="{64385F95-A175-4362-9511-E699C5113F59}"/>
    <dgm:cxn modelId="{FD14C362-FED4-4D8F-9E1F-B210230656D6}" srcId="{58E5E963-BF5E-4AD7-9B35-8B0839CB0C40}" destId="{4FE62C8A-3747-41D4-9A81-D7EAE532CEF9}" srcOrd="1" destOrd="0" parTransId="{7930381B-B98C-4A9C-9606-AC8A70A23DF1}" sibTransId="{5B5AB46E-6AB4-4745-8222-5BA847154462}"/>
    <dgm:cxn modelId="{6AE344D6-B759-4E4A-AEC6-4B253A842EB9}" type="presOf" srcId="{58E5E963-BF5E-4AD7-9B35-8B0839CB0C40}" destId="{6A1F46DF-2594-1544-9672-9A1841184340}" srcOrd="0" destOrd="0" presId="urn:microsoft.com/office/officeart/2005/8/layout/hierarchy1"/>
    <dgm:cxn modelId="{920940E6-E081-4946-B387-9EED38F0DDA9}" type="presOf" srcId="{52102F1B-A9F3-47F0-A042-F789460C2E46}" destId="{AEBF30D5-5697-CF47-B1EF-F5FE68A56B7D}" srcOrd="0" destOrd="0" presId="urn:microsoft.com/office/officeart/2005/8/layout/hierarchy1"/>
    <dgm:cxn modelId="{525B6AF2-7BD9-C84B-B3BF-A5A2278168B6}" type="presOf" srcId="{4FE62C8A-3747-41D4-9A81-D7EAE532CEF9}" destId="{D8F20B83-A1AB-3C49-87F5-7D4E7620A2FA}" srcOrd="0" destOrd="0" presId="urn:microsoft.com/office/officeart/2005/8/layout/hierarchy1"/>
    <dgm:cxn modelId="{13013C40-F30D-274A-ADA2-D5D46B75AD80}" type="presParOf" srcId="{6A1F46DF-2594-1544-9672-9A1841184340}" destId="{94FC8290-F5E5-794B-81B7-7560C872DB2B}" srcOrd="0" destOrd="0" presId="urn:microsoft.com/office/officeart/2005/8/layout/hierarchy1"/>
    <dgm:cxn modelId="{0265859A-EE9F-2449-84BD-210ABA88FFCE}" type="presParOf" srcId="{94FC8290-F5E5-794B-81B7-7560C872DB2B}" destId="{2EDACCC9-DEB6-5A45-89BB-0E3FBA0DB918}" srcOrd="0" destOrd="0" presId="urn:microsoft.com/office/officeart/2005/8/layout/hierarchy1"/>
    <dgm:cxn modelId="{5C75A089-9118-A145-A1AF-A2964E64C336}" type="presParOf" srcId="{2EDACCC9-DEB6-5A45-89BB-0E3FBA0DB918}" destId="{25596C24-D22F-A64F-A518-24D26B6CBD26}" srcOrd="0" destOrd="0" presId="urn:microsoft.com/office/officeart/2005/8/layout/hierarchy1"/>
    <dgm:cxn modelId="{F1F9B033-4ACD-DC40-BD5E-B26FAF0A59B1}" type="presParOf" srcId="{2EDACCC9-DEB6-5A45-89BB-0E3FBA0DB918}" destId="{AEBF30D5-5697-CF47-B1EF-F5FE68A56B7D}" srcOrd="1" destOrd="0" presId="urn:microsoft.com/office/officeart/2005/8/layout/hierarchy1"/>
    <dgm:cxn modelId="{CD772EC1-7CC7-AA44-A75B-D09FB502DBA3}" type="presParOf" srcId="{94FC8290-F5E5-794B-81B7-7560C872DB2B}" destId="{12E346A2-FA7B-6C4C-AECE-2D86F055ED39}" srcOrd="1" destOrd="0" presId="urn:microsoft.com/office/officeart/2005/8/layout/hierarchy1"/>
    <dgm:cxn modelId="{CCD1DC52-F460-9244-9465-2011FE2B1615}" type="presParOf" srcId="{6A1F46DF-2594-1544-9672-9A1841184340}" destId="{5893FD95-87CA-0941-9204-4C60EDB437B7}" srcOrd="1" destOrd="0" presId="urn:microsoft.com/office/officeart/2005/8/layout/hierarchy1"/>
    <dgm:cxn modelId="{01CF992B-28CB-5247-834C-B0F386195614}" type="presParOf" srcId="{5893FD95-87CA-0941-9204-4C60EDB437B7}" destId="{BB726C0C-5274-3043-B7CA-1AA2D306DD74}" srcOrd="0" destOrd="0" presId="urn:microsoft.com/office/officeart/2005/8/layout/hierarchy1"/>
    <dgm:cxn modelId="{77D6AA6C-D8B5-3D42-BE65-49C3DB93231C}" type="presParOf" srcId="{BB726C0C-5274-3043-B7CA-1AA2D306DD74}" destId="{87C59C84-171E-5840-B80C-CAEE1854D90E}" srcOrd="0" destOrd="0" presId="urn:microsoft.com/office/officeart/2005/8/layout/hierarchy1"/>
    <dgm:cxn modelId="{8C506F56-F770-2E4C-9053-30B22DE8C993}" type="presParOf" srcId="{BB726C0C-5274-3043-B7CA-1AA2D306DD74}" destId="{D8F20B83-A1AB-3C49-87F5-7D4E7620A2FA}" srcOrd="1" destOrd="0" presId="urn:microsoft.com/office/officeart/2005/8/layout/hierarchy1"/>
    <dgm:cxn modelId="{E21FF767-A736-D34F-9BEB-395C41D00A40}" type="presParOf" srcId="{5893FD95-87CA-0941-9204-4C60EDB437B7}" destId="{18A94D1B-B805-EC48-99B2-2EC4CE03CD5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506C06-E5D4-4ADC-8221-E982C4FC060D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6898878-B79A-44A9-B7E0-4F97AFC4BDD4}">
      <dgm:prSet/>
      <dgm:spPr/>
      <dgm:t>
        <a:bodyPr/>
        <a:lstStyle/>
        <a:p>
          <a:r>
            <a:rPr lang="en-US"/>
            <a:t>Mastery experience</a:t>
          </a:r>
        </a:p>
      </dgm:t>
    </dgm:pt>
    <dgm:pt modelId="{5D12603D-97EE-48AE-A805-8E59FC7EEFFD}" type="parTrans" cxnId="{BB9B3455-A5A8-47FF-ACF6-6971CFC9688E}">
      <dgm:prSet/>
      <dgm:spPr/>
      <dgm:t>
        <a:bodyPr/>
        <a:lstStyle/>
        <a:p>
          <a:endParaRPr lang="en-US"/>
        </a:p>
      </dgm:t>
    </dgm:pt>
    <dgm:pt modelId="{0ECC93B5-88D1-4006-9FA2-68F87E622A19}" type="sibTrans" cxnId="{BB9B3455-A5A8-47FF-ACF6-6971CFC9688E}">
      <dgm:prSet/>
      <dgm:spPr/>
      <dgm:t>
        <a:bodyPr/>
        <a:lstStyle/>
        <a:p>
          <a:endParaRPr lang="en-US"/>
        </a:p>
      </dgm:t>
    </dgm:pt>
    <dgm:pt modelId="{F1F30002-4B9F-4252-93A4-757817246463}">
      <dgm:prSet/>
      <dgm:spPr/>
      <dgm:t>
        <a:bodyPr/>
        <a:lstStyle/>
        <a:p>
          <a:r>
            <a:rPr lang="en-US"/>
            <a:t>Modeling</a:t>
          </a:r>
        </a:p>
      </dgm:t>
    </dgm:pt>
    <dgm:pt modelId="{FD135CB4-C631-4453-80A8-1DDA09A2B5A6}" type="parTrans" cxnId="{F9D37CC9-F8B9-4DD1-BB92-5C9A01A91D02}">
      <dgm:prSet/>
      <dgm:spPr/>
      <dgm:t>
        <a:bodyPr/>
        <a:lstStyle/>
        <a:p>
          <a:endParaRPr lang="en-US"/>
        </a:p>
      </dgm:t>
    </dgm:pt>
    <dgm:pt modelId="{F9DAA991-3035-49F9-BA79-E2793DAE0882}" type="sibTrans" cxnId="{F9D37CC9-F8B9-4DD1-BB92-5C9A01A91D02}">
      <dgm:prSet/>
      <dgm:spPr/>
      <dgm:t>
        <a:bodyPr/>
        <a:lstStyle/>
        <a:p>
          <a:endParaRPr lang="en-US"/>
        </a:p>
      </dgm:t>
    </dgm:pt>
    <dgm:pt modelId="{EBCCADB2-75EF-48B4-95DC-09C78103CDA2}">
      <dgm:prSet/>
      <dgm:spPr/>
      <dgm:t>
        <a:bodyPr/>
        <a:lstStyle/>
        <a:p>
          <a:r>
            <a:rPr lang="en-US"/>
            <a:t>Social persuasion</a:t>
          </a:r>
        </a:p>
      </dgm:t>
    </dgm:pt>
    <dgm:pt modelId="{69A3AEE8-76B0-4E35-966D-81A6AD330CC7}" type="parTrans" cxnId="{2209B9C6-54D3-4FD7-93B0-7082F9EF78E0}">
      <dgm:prSet/>
      <dgm:spPr/>
      <dgm:t>
        <a:bodyPr/>
        <a:lstStyle/>
        <a:p>
          <a:endParaRPr lang="en-US"/>
        </a:p>
      </dgm:t>
    </dgm:pt>
    <dgm:pt modelId="{F628E068-7B7F-4FDB-85D8-FD96C7779AC2}" type="sibTrans" cxnId="{2209B9C6-54D3-4FD7-93B0-7082F9EF78E0}">
      <dgm:prSet/>
      <dgm:spPr/>
      <dgm:t>
        <a:bodyPr/>
        <a:lstStyle/>
        <a:p>
          <a:endParaRPr lang="en-US"/>
        </a:p>
      </dgm:t>
    </dgm:pt>
    <dgm:pt modelId="{1F879376-76C4-4617-A0BF-3479CD7D67B0}">
      <dgm:prSet/>
      <dgm:spPr/>
      <dgm:t>
        <a:bodyPr/>
        <a:lstStyle/>
        <a:p>
          <a:r>
            <a:rPr lang="en-US" dirty="0"/>
            <a:t>Physiological states </a:t>
          </a:r>
        </a:p>
      </dgm:t>
    </dgm:pt>
    <dgm:pt modelId="{0BEA2737-093F-42EF-914B-EFB946DBF904}" type="parTrans" cxnId="{3A3BBD9A-CF63-41F0-98F2-3F1CC03293B4}">
      <dgm:prSet/>
      <dgm:spPr/>
      <dgm:t>
        <a:bodyPr/>
        <a:lstStyle/>
        <a:p>
          <a:endParaRPr lang="en-US"/>
        </a:p>
      </dgm:t>
    </dgm:pt>
    <dgm:pt modelId="{6DD59FD9-FA7D-4C81-B6B1-FAF71F0B78EF}" type="sibTrans" cxnId="{3A3BBD9A-CF63-41F0-98F2-3F1CC03293B4}">
      <dgm:prSet/>
      <dgm:spPr/>
      <dgm:t>
        <a:bodyPr/>
        <a:lstStyle/>
        <a:p>
          <a:endParaRPr lang="en-US"/>
        </a:p>
      </dgm:t>
    </dgm:pt>
    <dgm:pt modelId="{4ADF3DD3-9335-0447-AC27-A3ADB30E98A6}" type="pres">
      <dgm:prSet presAssocID="{4E506C06-E5D4-4ADC-8221-E982C4FC060D}" presName="linear" presStyleCnt="0">
        <dgm:presLayoutVars>
          <dgm:dir/>
          <dgm:animLvl val="lvl"/>
          <dgm:resizeHandles val="exact"/>
        </dgm:presLayoutVars>
      </dgm:prSet>
      <dgm:spPr/>
    </dgm:pt>
    <dgm:pt modelId="{A843784F-6D7E-AF46-92D0-15F4BE4A4B06}" type="pres">
      <dgm:prSet presAssocID="{36898878-B79A-44A9-B7E0-4F97AFC4BDD4}" presName="parentLin" presStyleCnt="0"/>
      <dgm:spPr/>
    </dgm:pt>
    <dgm:pt modelId="{F270AA12-D09F-0B48-AC55-8D9F43F6298D}" type="pres">
      <dgm:prSet presAssocID="{36898878-B79A-44A9-B7E0-4F97AFC4BDD4}" presName="parentLeftMargin" presStyleLbl="node1" presStyleIdx="0" presStyleCnt="4"/>
      <dgm:spPr/>
    </dgm:pt>
    <dgm:pt modelId="{E41D2874-2720-C248-A987-38061A52CAED}" type="pres">
      <dgm:prSet presAssocID="{36898878-B79A-44A9-B7E0-4F97AFC4BDD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AA68A2E-0299-914C-89E4-C8171175CF8E}" type="pres">
      <dgm:prSet presAssocID="{36898878-B79A-44A9-B7E0-4F97AFC4BDD4}" presName="negativeSpace" presStyleCnt="0"/>
      <dgm:spPr/>
    </dgm:pt>
    <dgm:pt modelId="{5A8DA0A8-4DE0-8E4F-B7EF-138020A2E740}" type="pres">
      <dgm:prSet presAssocID="{36898878-B79A-44A9-B7E0-4F97AFC4BDD4}" presName="childText" presStyleLbl="conFgAcc1" presStyleIdx="0" presStyleCnt="4">
        <dgm:presLayoutVars>
          <dgm:bulletEnabled val="1"/>
        </dgm:presLayoutVars>
      </dgm:prSet>
      <dgm:spPr/>
    </dgm:pt>
    <dgm:pt modelId="{B9053FD0-42C9-A842-BD0C-6F9238E9E28D}" type="pres">
      <dgm:prSet presAssocID="{0ECC93B5-88D1-4006-9FA2-68F87E622A19}" presName="spaceBetweenRectangles" presStyleCnt="0"/>
      <dgm:spPr/>
    </dgm:pt>
    <dgm:pt modelId="{08227C93-766C-D643-80ED-3A261B0CC7A3}" type="pres">
      <dgm:prSet presAssocID="{F1F30002-4B9F-4252-93A4-757817246463}" presName="parentLin" presStyleCnt="0"/>
      <dgm:spPr/>
    </dgm:pt>
    <dgm:pt modelId="{9F5BF226-8D40-E942-9822-C6EB921DA5F9}" type="pres">
      <dgm:prSet presAssocID="{F1F30002-4B9F-4252-93A4-757817246463}" presName="parentLeftMargin" presStyleLbl="node1" presStyleIdx="0" presStyleCnt="4"/>
      <dgm:spPr/>
    </dgm:pt>
    <dgm:pt modelId="{81C267C9-80E3-6646-87D3-0F85E6564963}" type="pres">
      <dgm:prSet presAssocID="{F1F30002-4B9F-4252-93A4-75781724646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9EBB67D-3D61-594B-889C-8A7799C454FD}" type="pres">
      <dgm:prSet presAssocID="{F1F30002-4B9F-4252-93A4-757817246463}" presName="negativeSpace" presStyleCnt="0"/>
      <dgm:spPr/>
    </dgm:pt>
    <dgm:pt modelId="{A000EE2C-2189-B14D-A9F2-3BE7D7BD1410}" type="pres">
      <dgm:prSet presAssocID="{F1F30002-4B9F-4252-93A4-757817246463}" presName="childText" presStyleLbl="conFgAcc1" presStyleIdx="1" presStyleCnt="4">
        <dgm:presLayoutVars>
          <dgm:bulletEnabled val="1"/>
        </dgm:presLayoutVars>
      </dgm:prSet>
      <dgm:spPr/>
    </dgm:pt>
    <dgm:pt modelId="{E506B702-50E9-8344-B7D3-BF8CBCC5D5E6}" type="pres">
      <dgm:prSet presAssocID="{F9DAA991-3035-49F9-BA79-E2793DAE0882}" presName="spaceBetweenRectangles" presStyleCnt="0"/>
      <dgm:spPr/>
    </dgm:pt>
    <dgm:pt modelId="{6AF00A1B-C7F3-5644-917A-3B96CF1DB3AC}" type="pres">
      <dgm:prSet presAssocID="{EBCCADB2-75EF-48B4-95DC-09C78103CDA2}" presName="parentLin" presStyleCnt="0"/>
      <dgm:spPr/>
    </dgm:pt>
    <dgm:pt modelId="{67D20A1B-57B6-C542-A557-1EE4496B6197}" type="pres">
      <dgm:prSet presAssocID="{EBCCADB2-75EF-48B4-95DC-09C78103CDA2}" presName="parentLeftMargin" presStyleLbl="node1" presStyleIdx="1" presStyleCnt="4"/>
      <dgm:spPr/>
    </dgm:pt>
    <dgm:pt modelId="{831D164A-914A-2F42-BC33-A48D64F66E71}" type="pres">
      <dgm:prSet presAssocID="{EBCCADB2-75EF-48B4-95DC-09C78103CDA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53A17C7-A373-9144-A3D0-3F9AFE0248B8}" type="pres">
      <dgm:prSet presAssocID="{EBCCADB2-75EF-48B4-95DC-09C78103CDA2}" presName="negativeSpace" presStyleCnt="0"/>
      <dgm:spPr/>
    </dgm:pt>
    <dgm:pt modelId="{D7D12F93-AC7F-DB4E-853A-2CD8456D7788}" type="pres">
      <dgm:prSet presAssocID="{EBCCADB2-75EF-48B4-95DC-09C78103CDA2}" presName="childText" presStyleLbl="conFgAcc1" presStyleIdx="2" presStyleCnt="4">
        <dgm:presLayoutVars>
          <dgm:bulletEnabled val="1"/>
        </dgm:presLayoutVars>
      </dgm:prSet>
      <dgm:spPr/>
    </dgm:pt>
    <dgm:pt modelId="{B160A4F4-EE93-8E44-BAFA-684BC7EB1C89}" type="pres">
      <dgm:prSet presAssocID="{F628E068-7B7F-4FDB-85D8-FD96C7779AC2}" presName="spaceBetweenRectangles" presStyleCnt="0"/>
      <dgm:spPr/>
    </dgm:pt>
    <dgm:pt modelId="{CEFE20EC-FE99-B041-98DC-DCA59DDE2122}" type="pres">
      <dgm:prSet presAssocID="{1F879376-76C4-4617-A0BF-3479CD7D67B0}" presName="parentLin" presStyleCnt="0"/>
      <dgm:spPr/>
    </dgm:pt>
    <dgm:pt modelId="{03068485-75A4-4A41-B18D-2A9ABC356868}" type="pres">
      <dgm:prSet presAssocID="{1F879376-76C4-4617-A0BF-3479CD7D67B0}" presName="parentLeftMargin" presStyleLbl="node1" presStyleIdx="2" presStyleCnt="4"/>
      <dgm:spPr/>
    </dgm:pt>
    <dgm:pt modelId="{05B492A6-CD29-7D49-AB14-C514F1DC5F6A}" type="pres">
      <dgm:prSet presAssocID="{1F879376-76C4-4617-A0BF-3479CD7D67B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5A37F16-7A96-004B-93AF-E57E885F632C}" type="pres">
      <dgm:prSet presAssocID="{1F879376-76C4-4617-A0BF-3479CD7D67B0}" presName="negativeSpace" presStyleCnt="0"/>
      <dgm:spPr/>
    </dgm:pt>
    <dgm:pt modelId="{A1EB3DD1-3646-D345-B0DB-7D5B3C18414D}" type="pres">
      <dgm:prSet presAssocID="{1F879376-76C4-4617-A0BF-3479CD7D67B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8B1A110-44DD-584F-A01F-50A90139E809}" type="presOf" srcId="{1F879376-76C4-4617-A0BF-3479CD7D67B0}" destId="{05B492A6-CD29-7D49-AB14-C514F1DC5F6A}" srcOrd="1" destOrd="0" presId="urn:microsoft.com/office/officeart/2005/8/layout/list1"/>
    <dgm:cxn modelId="{0FE89735-11AD-AB41-8A60-23DE36C0C7F8}" type="presOf" srcId="{EBCCADB2-75EF-48B4-95DC-09C78103CDA2}" destId="{67D20A1B-57B6-C542-A557-1EE4496B6197}" srcOrd="0" destOrd="0" presId="urn:microsoft.com/office/officeart/2005/8/layout/list1"/>
    <dgm:cxn modelId="{050B0243-54F4-7C47-97AF-E6ADF7CC2F1F}" type="presOf" srcId="{36898878-B79A-44A9-B7E0-4F97AFC4BDD4}" destId="{F270AA12-D09F-0B48-AC55-8D9F43F6298D}" srcOrd="0" destOrd="0" presId="urn:microsoft.com/office/officeart/2005/8/layout/list1"/>
    <dgm:cxn modelId="{A8474A49-BAF5-2744-8D65-95AF6BCB5967}" type="presOf" srcId="{1F879376-76C4-4617-A0BF-3479CD7D67B0}" destId="{03068485-75A4-4A41-B18D-2A9ABC356868}" srcOrd="0" destOrd="0" presId="urn:microsoft.com/office/officeart/2005/8/layout/list1"/>
    <dgm:cxn modelId="{8FEC6F49-24B8-A44E-8C37-7F8DCF97F311}" type="presOf" srcId="{4E506C06-E5D4-4ADC-8221-E982C4FC060D}" destId="{4ADF3DD3-9335-0447-AC27-A3ADB30E98A6}" srcOrd="0" destOrd="0" presId="urn:microsoft.com/office/officeart/2005/8/layout/list1"/>
    <dgm:cxn modelId="{BB9B3455-A5A8-47FF-ACF6-6971CFC9688E}" srcId="{4E506C06-E5D4-4ADC-8221-E982C4FC060D}" destId="{36898878-B79A-44A9-B7E0-4F97AFC4BDD4}" srcOrd="0" destOrd="0" parTransId="{5D12603D-97EE-48AE-A805-8E59FC7EEFFD}" sibTransId="{0ECC93B5-88D1-4006-9FA2-68F87E622A19}"/>
    <dgm:cxn modelId="{3240676B-1456-374E-9F58-A08593C76444}" type="presOf" srcId="{F1F30002-4B9F-4252-93A4-757817246463}" destId="{9F5BF226-8D40-E942-9822-C6EB921DA5F9}" srcOrd="0" destOrd="0" presId="urn:microsoft.com/office/officeart/2005/8/layout/list1"/>
    <dgm:cxn modelId="{22D1DB72-F823-5D45-B30C-5F2DB85DA3B1}" type="presOf" srcId="{EBCCADB2-75EF-48B4-95DC-09C78103CDA2}" destId="{831D164A-914A-2F42-BC33-A48D64F66E71}" srcOrd="1" destOrd="0" presId="urn:microsoft.com/office/officeart/2005/8/layout/list1"/>
    <dgm:cxn modelId="{3A3BBD9A-CF63-41F0-98F2-3F1CC03293B4}" srcId="{4E506C06-E5D4-4ADC-8221-E982C4FC060D}" destId="{1F879376-76C4-4617-A0BF-3479CD7D67B0}" srcOrd="3" destOrd="0" parTransId="{0BEA2737-093F-42EF-914B-EFB946DBF904}" sibTransId="{6DD59FD9-FA7D-4C81-B6B1-FAF71F0B78EF}"/>
    <dgm:cxn modelId="{B34E08AC-95C0-C649-9E24-F790FD48ED1A}" type="presOf" srcId="{F1F30002-4B9F-4252-93A4-757817246463}" destId="{81C267C9-80E3-6646-87D3-0F85E6564963}" srcOrd="1" destOrd="0" presId="urn:microsoft.com/office/officeart/2005/8/layout/list1"/>
    <dgm:cxn modelId="{2209B9C6-54D3-4FD7-93B0-7082F9EF78E0}" srcId="{4E506C06-E5D4-4ADC-8221-E982C4FC060D}" destId="{EBCCADB2-75EF-48B4-95DC-09C78103CDA2}" srcOrd="2" destOrd="0" parTransId="{69A3AEE8-76B0-4E35-966D-81A6AD330CC7}" sibTransId="{F628E068-7B7F-4FDB-85D8-FD96C7779AC2}"/>
    <dgm:cxn modelId="{F9D37CC9-F8B9-4DD1-BB92-5C9A01A91D02}" srcId="{4E506C06-E5D4-4ADC-8221-E982C4FC060D}" destId="{F1F30002-4B9F-4252-93A4-757817246463}" srcOrd="1" destOrd="0" parTransId="{FD135CB4-C631-4453-80A8-1DDA09A2B5A6}" sibTransId="{F9DAA991-3035-49F9-BA79-E2793DAE0882}"/>
    <dgm:cxn modelId="{BA6BB9CC-E8F2-B146-B5F0-FDD6D722CEF1}" type="presOf" srcId="{36898878-B79A-44A9-B7E0-4F97AFC4BDD4}" destId="{E41D2874-2720-C248-A987-38061A52CAED}" srcOrd="1" destOrd="0" presId="urn:microsoft.com/office/officeart/2005/8/layout/list1"/>
    <dgm:cxn modelId="{0539DFC1-A8BF-234B-8F54-9E61A4151951}" type="presParOf" srcId="{4ADF3DD3-9335-0447-AC27-A3ADB30E98A6}" destId="{A843784F-6D7E-AF46-92D0-15F4BE4A4B06}" srcOrd="0" destOrd="0" presId="urn:microsoft.com/office/officeart/2005/8/layout/list1"/>
    <dgm:cxn modelId="{54DE23FD-D4EA-F04F-9169-1E784EEC9714}" type="presParOf" srcId="{A843784F-6D7E-AF46-92D0-15F4BE4A4B06}" destId="{F270AA12-D09F-0B48-AC55-8D9F43F6298D}" srcOrd="0" destOrd="0" presId="urn:microsoft.com/office/officeart/2005/8/layout/list1"/>
    <dgm:cxn modelId="{398CD1E2-30F9-1D48-96FA-9EB507C01831}" type="presParOf" srcId="{A843784F-6D7E-AF46-92D0-15F4BE4A4B06}" destId="{E41D2874-2720-C248-A987-38061A52CAED}" srcOrd="1" destOrd="0" presId="urn:microsoft.com/office/officeart/2005/8/layout/list1"/>
    <dgm:cxn modelId="{B41E4C58-61FF-4B45-B276-4DCCB346677B}" type="presParOf" srcId="{4ADF3DD3-9335-0447-AC27-A3ADB30E98A6}" destId="{EAA68A2E-0299-914C-89E4-C8171175CF8E}" srcOrd="1" destOrd="0" presId="urn:microsoft.com/office/officeart/2005/8/layout/list1"/>
    <dgm:cxn modelId="{7A315A46-B602-A543-9A22-9A3DA2E7A2EB}" type="presParOf" srcId="{4ADF3DD3-9335-0447-AC27-A3ADB30E98A6}" destId="{5A8DA0A8-4DE0-8E4F-B7EF-138020A2E740}" srcOrd="2" destOrd="0" presId="urn:microsoft.com/office/officeart/2005/8/layout/list1"/>
    <dgm:cxn modelId="{4F3C91BB-A50C-A044-BE53-7E963CABB8F1}" type="presParOf" srcId="{4ADF3DD3-9335-0447-AC27-A3ADB30E98A6}" destId="{B9053FD0-42C9-A842-BD0C-6F9238E9E28D}" srcOrd="3" destOrd="0" presId="urn:microsoft.com/office/officeart/2005/8/layout/list1"/>
    <dgm:cxn modelId="{7766DABE-AFF6-6C47-9DD7-06BCFADE89DA}" type="presParOf" srcId="{4ADF3DD3-9335-0447-AC27-A3ADB30E98A6}" destId="{08227C93-766C-D643-80ED-3A261B0CC7A3}" srcOrd="4" destOrd="0" presId="urn:microsoft.com/office/officeart/2005/8/layout/list1"/>
    <dgm:cxn modelId="{19D5CC96-70D5-324C-8F24-FAFD420C4B7E}" type="presParOf" srcId="{08227C93-766C-D643-80ED-3A261B0CC7A3}" destId="{9F5BF226-8D40-E942-9822-C6EB921DA5F9}" srcOrd="0" destOrd="0" presId="urn:microsoft.com/office/officeart/2005/8/layout/list1"/>
    <dgm:cxn modelId="{0A4AC382-3BCF-8340-97CB-7B44ABDBB811}" type="presParOf" srcId="{08227C93-766C-D643-80ED-3A261B0CC7A3}" destId="{81C267C9-80E3-6646-87D3-0F85E6564963}" srcOrd="1" destOrd="0" presId="urn:microsoft.com/office/officeart/2005/8/layout/list1"/>
    <dgm:cxn modelId="{612928C5-EA0F-214C-A930-C5FE08032016}" type="presParOf" srcId="{4ADF3DD3-9335-0447-AC27-A3ADB30E98A6}" destId="{B9EBB67D-3D61-594B-889C-8A7799C454FD}" srcOrd="5" destOrd="0" presId="urn:microsoft.com/office/officeart/2005/8/layout/list1"/>
    <dgm:cxn modelId="{7C6CF080-7C75-004F-834E-6081069EB50E}" type="presParOf" srcId="{4ADF3DD3-9335-0447-AC27-A3ADB30E98A6}" destId="{A000EE2C-2189-B14D-A9F2-3BE7D7BD1410}" srcOrd="6" destOrd="0" presId="urn:microsoft.com/office/officeart/2005/8/layout/list1"/>
    <dgm:cxn modelId="{ABCEFB60-9024-DD4A-8A39-387C4F21DC28}" type="presParOf" srcId="{4ADF3DD3-9335-0447-AC27-A3ADB30E98A6}" destId="{E506B702-50E9-8344-B7D3-BF8CBCC5D5E6}" srcOrd="7" destOrd="0" presId="urn:microsoft.com/office/officeart/2005/8/layout/list1"/>
    <dgm:cxn modelId="{7172DA4A-5492-3E40-8C5F-F0B0D60803AD}" type="presParOf" srcId="{4ADF3DD3-9335-0447-AC27-A3ADB30E98A6}" destId="{6AF00A1B-C7F3-5644-917A-3B96CF1DB3AC}" srcOrd="8" destOrd="0" presId="urn:microsoft.com/office/officeart/2005/8/layout/list1"/>
    <dgm:cxn modelId="{2E5DCA78-D5F9-D64A-93D9-B60AC8F29C10}" type="presParOf" srcId="{6AF00A1B-C7F3-5644-917A-3B96CF1DB3AC}" destId="{67D20A1B-57B6-C542-A557-1EE4496B6197}" srcOrd="0" destOrd="0" presId="urn:microsoft.com/office/officeart/2005/8/layout/list1"/>
    <dgm:cxn modelId="{E8A93C5E-F4BA-7141-88C3-5956950D140B}" type="presParOf" srcId="{6AF00A1B-C7F3-5644-917A-3B96CF1DB3AC}" destId="{831D164A-914A-2F42-BC33-A48D64F66E71}" srcOrd="1" destOrd="0" presId="urn:microsoft.com/office/officeart/2005/8/layout/list1"/>
    <dgm:cxn modelId="{81F36D3B-13A2-2541-A8F4-1AC774BA1F3D}" type="presParOf" srcId="{4ADF3DD3-9335-0447-AC27-A3ADB30E98A6}" destId="{C53A17C7-A373-9144-A3D0-3F9AFE0248B8}" srcOrd="9" destOrd="0" presId="urn:microsoft.com/office/officeart/2005/8/layout/list1"/>
    <dgm:cxn modelId="{EE3A2B27-E5A8-8C4B-8239-DA978CAC0721}" type="presParOf" srcId="{4ADF3DD3-9335-0447-AC27-A3ADB30E98A6}" destId="{D7D12F93-AC7F-DB4E-853A-2CD8456D7788}" srcOrd="10" destOrd="0" presId="urn:microsoft.com/office/officeart/2005/8/layout/list1"/>
    <dgm:cxn modelId="{0DBC21F7-EC54-0A4A-9DA5-2F0E908133A5}" type="presParOf" srcId="{4ADF3DD3-9335-0447-AC27-A3ADB30E98A6}" destId="{B160A4F4-EE93-8E44-BAFA-684BC7EB1C89}" srcOrd="11" destOrd="0" presId="urn:microsoft.com/office/officeart/2005/8/layout/list1"/>
    <dgm:cxn modelId="{CEB0AAB8-D7D9-C545-959C-D2CF004081E9}" type="presParOf" srcId="{4ADF3DD3-9335-0447-AC27-A3ADB30E98A6}" destId="{CEFE20EC-FE99-B041-98DC-DCA59DDE2122}" srcOrd="12" destOrd="0" presId="urn:microsoft.com/office/officeart/2005/8/layout/list1"/>
    <dgm:cxn modelId="{DA89BF68-1EE2-C247-AC5E-3F9C2E1BCE03}" type="presParOf" srcId="{CEFE20EC-FE99-B041-98DC-DCA59DDE2122}" destId="{03068485-75A4-4A41-B18D-2A9ABC356868}" srcOrd="0" destOrd="0" presId="urn:microsoft.com/office/officeart/2005/8/layout/list1"/>
    <dgm:cxn modelId="{47566288-3D0C-194A-8CB8-035077C6BE15}" type="presParOf" srcId="{CEFE20EC-FE99-B041-98DC-DCA59DDE2122}" destId="{05B492A6-CD29-7D49-AB14-C514F1DC5F6A}" srcOrd="1" destOrd="0" presId="urn:microsoft.com/office/officeart/2005/8/layout/list1"/>
    <dgm:cxn modelId="{B01B749F-DBF6-A341-B671-D97EA6AD06D4}" type="presParOf" srcId="{4ADF3DD3-9335-0447-AC27-A3ADB30E98A6}" destId="{35A37F16-7A96-004B-93AF-E57E885F632C}" srcOrd="13" destOrd="0" presId="urn:microsoft.com/office/officeart/2005/8/layout/list1"/>
    <dgm:cxn modelId="{D6CE9670-E58D-1C41-A9AA-A335F4E4F805}" type="presParOf" srcId="{4ADF3DD3-9335-0447-AC27-A3ADB30E98A6}" destId="{A1EB3DD1-3646-D345-B0DB-7D5B3C18414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266D69-5B14-48A3-BC7D-E9FEEBB3B4C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FFB71AE-3B0D-49C7-9AA9-A9AE69124D1C}">
      <dgm:prSet/>
      <dgm:spPr/>
      <dgm:t>
        <a:bodyPr/>
        <a:lstStyle/>
        <a:p>
          <a:r>
            <a:rPr lang="en-US"/>
            <a:t>A goal is a motivational force</a:t>
          </a:r>
        </a:p>
      </dgm:t>
    </dgm:pt>
    <dgm:pt modelId="{C85DDF51-FAA3-4214-92CA-066788FB130E}" type="parTrans" cxnId="{45EDF182-0B58-48D5-B36D-38F5155EEB75}">
      <dgm:prSet/>
      <dgm:spPr/>
      <dgm:t>
        <a:bodyPr/>
        <a:lstStyle/>
        <a:p>
          <a:endParaRPr lang="en-US"/>
        </a:p>
      </dgm:t>
    </dgm:pt>
    <dgm:pt modelId="{20B0DE6B-D2BE-40B7-962A-C4C051733D51}" type="sibTrans" cxnId="{45EDF182-0B58-48D5-B36D-38F5155EEB75}">
      <dgm:prSet/>
      <dgm:spPr/>
      <dgm:t>
        <a:bodyPr/>
        <a:lstStyle/>
        <a:p>
          <a:endParaRPr lang="en-US"/>
        </a:p>
      </dgm:t>
    </dgm:pt>
    <dgm:pt modelId="{F9A60F70-45D6-472F-B950-ADC661751BD3}">
      <dgm:prSet/>
      <dgm:spPr/>
      <dgm:t>
        <a:bodyPr/>
        <a:lstStyle/>
        <a:p>
          <a:r>
            <a:rPr lang="en-US"/>
            <a:t>Why does it matter?</a:t>
          </a:r>
        </a:p>
      </dgm:t>
    </dgm:pt>
    <dgm:pt modelId="{0A3FE4D1-B2A3-4BC7-B3BA-F81CE1971178}" type="parTrans" cxnId="{90FC0342-BE26-4AD6-B555-0996618B306E}">
      <dgm:prSet/>
      <dgm:spPr/>
      <dgm:t>
        <a:bodyPr/>
        <a:lstStyle/>
        <a:p>
          <a:endParaRPr lang="en-US"/>
        </a:p>
      </dgm:t>
    </dgm:pt>
    <dgm:pt modelId="{3B5B36D2-42E3-40B5-A721-3CF85E57FEF4}" type="sibTrans" cxnId="{90FC0342-BE26-4AD6-B555-0996618B306E}">
      <dgm:prSet/>
      <dgm:spPr/>
      <dgm:t>
        <a:bodyPr/>
        <a:lstStyle/>
        <a:p>
          <a:endParaRPr lang="en-US"/>
        </a:p>
      </dgm:t>
    </dgm:pt>
    <dgm:pt modelId="{C039774D-A2DD-4C91-8FB2-98EED9B6480D}">
      <dgm:prSet/>
      <dgm:spPr/>
      <dgm:t>
        <a:bodyPr/>
        <a:lstStyle/>
        <a:p>
          <a:r>
            <a:rPr lang="en-US"/>
            <a:t>Direction</a:t>
          </a:r>
        </a:p>
      </dgm:t>
    </dgm:pt>
    <dgm:pt modelId="{721AFE69-09B2-4F7F-BE71-61E0E40CAA4D}" type="parTrans" cxnId="{CB9A476D-8095-4BED-9AD1-172AD558F208}">
      <dgm:prSet/>
      <dgm:spPr/>
      <dgm:t>
        <a:bodyPr/>
        <a:lstStyle/>
        <a:p>
          <a:endParaRPr lang="en-US"/>
        </a:p>
      </dgm:t>
    </dgm:pt>
    <dgm:pt modelId="{4C12BA9D-1D9E-4F23-B80C-099509C0FE5C}" type="sibTrans" cxnId="{CB9A476D-8095-4BED-9AD1-172AD558F208}">
      <dgm:prSet/>
      <dgm:spPr/>
      <dgm:t>
        <a:bodyPr/>
        <a:lstStyle/>
        <a:p>
          <a:endParaRPr lang="en-US"/>
        </a:p>
      </dgm:t>
    </dgm:pt>
    <dgm:pt modelId="{3ABCDB56-2F7D-493E-95F3-735EEBA2B615}">
      <dgm:prSet/>
      <dgm:spPr/>
      <dgm:t>
        <a:bodyPr/>
        <a:lstStyle/>
        <a:p>
          <a:r>
            <a:rPr lang="en-US"/>
            <a:t>Intensity</a:t>
          </a:r>
        </a:p>
      </dgm:t>
    </dgm:pt>
    <dgm:pt modelId="{18A8CB06-5BC0-4642-9AF0-66B97045E368}" type="parTrans" cxnId="{BAD18B2B-B3B2-4897-A73A-73A7A0ADC387}">
      <dgm:prSet/>
      <dgm:spPr/>
      <dgm:t>
        <a:bodyPr/>
        <a:lstStyle/>
        <a:p>
          <a:endParaRPr lang="en-US"/>
        </a:p>
      </dgm:t>
    </dgm:pt>
    <dgm:pt modelId="{CCEF19F9-C2A6-413A-9214-009D32498E5B}" type="sibTrans" cxnId="{BAD18B2B-B3B2-4897-A73A-73A7A0ADC387}">
      <dgm:prSet/>
      <dgm:spPr/>
      <dgm:t>
        <a:bodyPr/>
        <a:lstStyle/>
        <a:p>
          <a:endParaRPr lang="en-US"/>
        </a:p>
      </dgm:t>
    </dgm:pt>
    <dgm:pt modelId="{16A50233-CD40-45FF-A8D0-A76844D245F4}">
      <dgm:prSet/>
      <dgm:spPr/>
      <dgm:t>
        <a:bodyPr/>
        <a:lstStyle/>
        <a:p>
          <a:r>
            <a:rPr lang="en-US"/>
            <a:t>Persistence</a:t>
          </a:r>
        </a:p>
      </dgm:t>
    </dgm:pt>
    <dgm:pt modelId="{FC2203E0-5E4F-4B5B-A454-18308D06919A}" type="parTrans" cxnId="{C801149D-42C7-4280-8EFC-D573F648B1F4}">
      <dgm:prSet/>
      <dgm:spPr/>
      <dgm:t>
        <a:bodyPr/>
        <a:lstStyle/>
        <a:p>
          <a:endParaRPr lang="en-US"/>
        </a:p>
      </dgm:t>
    </dgm:pt>
    <dgm:pt modelId="{72EA5A7A-EA7B-4F96-BF65-2E5F96F109F3}" type="sibTrans" cxnId="{C801149D-42C7-4280-8EFC-D573F648B1F4}">
      <dgm:prSet/>
      <dgm:spPr/>
      <dgm:t>
        <a:bodyPr/>
        <a:lstStyle/>
        <a:p>
          <a:endParaRPr lang="en-US"/>
        </a:p>
      </dgm:t>
    </dgm:pt>
    <dgm:pt modelId="{4F853051-A6FD-47D6-BE00-569FD655C3D6}">
      <dgm:prSet/>
      <dgm:spPr/>
      <dgm:t>
        <a:bodyPr/>
        <a:lstStyle/>
        <a:p>
          <a:r>
            <a:rPr lang="en-US"/>
            <a:t>Strategies</a:t>
          </a:r>
        </a:p>
      </dgm:t>
    </dgm:pt>
    <dgm:pt modelId="{A53059A2-BA4B-4885-AF75-34CB0F0ECFE2}" type="parTrans" cxnId="{5FE3401F-7323-4B63-82FC-735329099331}">
      <dgm:prSet/>
      <dgm:spPr/>
      <dgm:t>
        <a:bodyPr/>
        <a:lstStyle/>
        <a:p>
          <a:endParaRPr lang="en-US"/>
        </a:p>
      </dgm:t>
    </dgm:pt>
    <dgm:pt modelId="{E2BCD9A6-DDF4-4538-B8B8-EA5E36935B07}" type="sibTrans" cxnId="{5FE3401F-7323-4B63-82FC-735329099331}">
      <dgm:prSet/>
      <dgm:spPr/>
      <dgm:t>
        <a:bodyPr/>
        <a:lstStyle/>
        <a:p>
          <a:endParaRPr lang="en-US"/>
        </a:p>
      </dgm:t>
    </dgm:pt>
    <dgm:pt modelId="{B1082D93-801A-4523-9F81-ACEE99E5C4C6}">
      <dgm:prSet/>
      <dgm:spPr/>
      <dgm:t>
        <a:bodyPr/>
        <a:lstStyle/>
        <a:p>
          <a:r>
            <a:rPr lang="en-US" b="1"/>
            <a:t>Feedback is also important</a:t>
          </a:r>
          <a:endParaRPr lang="en-US"/>
        </a:p>
      </dgm:t>
    </dgm:pt>
    <dgm:pt modelId="{8006531D-CEFF-4E63-8877-90CEFDDDC122}" type="parTrans" cxnId="{37094B69-FFB0-4C91-AFBD-C3876B25BA80}">
      <dgm:prSet/>
      <dgm:spPr/>
      <dgm:t>
        <a:bodyPr/>
        <a:lstStyle/>
        <a:p>
          <a:endParaRPr lang="en-US"/>
        </a:p>
      </dgm:t>
    </dgm:pt>
    <dgm:pt modelId="{ED9295FD-74CB-4656-9A1D-7ED51AFD2B12}" type="sibTrans" cxnId="{37094B69-FFB0-4C91-AFBD-C3876B25BA80}">
      <dgm:prSet/>
      <dgm:spPr/>
      <dgm:t>
        <a:bodyPr/>
        <a:lstStyle/>
        <a:p>
          <a:endParaRPr lang="en-US"/>
        </a:p>
      </dgm:t>
    </dgm:pt>
    <dgm:pt modelId="{94056C37-1DC7-8E45-8E92-A504DB0B5B6E}" type="pres">
      <dgm:prSet presAssocID="{BA266D69-5B14-48A3-BC7D-E9FEEBB3B4CB}" presName="linear" presStyleCnt="0">
        <dgm:presLayoutVars>
          <dgm:dir/>
          <dgm:animLvl val="lvl"/>
          <dgm:resizeHandles val="exact"/>
        </dgm:presLayoutVars>
      </dgm:prSet>
      <dgm:spPr/>
    </dgm:pt>
    <dgm:pt modelId="{1B654E06-CF5B-224C-9CF4-57C39BF4D192}" type="pres">
      <dgm:prSet presAssocID="{EFFB71AE-3B0D-49C7-9AA9-A9AE69124D1C}" presName="parentLin" presStyleCnt="0"/>
      <dgm:spPr/>
    </dgm:pt>
    <dgm:pt modelId="{9C44622D-C3F6-A34C-81F8-A97689DA769B}" type="pres">
      <dgm:prSet presAssocID="{EFFB71AE-3B0D-49C7-9AA9-A9AE69124D1C}" presName="parentLeftMargin" presStyleLbl="node1" presStyleIdx="0" presStyleCnt="3"/>
      <dgm:spPr/>
    </dgm:pt>
    <dgm:pt modelId="{B9E933A1-14E1-F14F-B0AE-793599FF34CB}" type="pres">
      <dgm:prSet presAssocID="{EFFB71AE-3B0D-49C7-9AA9-A9AE69124D1C}" presName="parentText" presStyleLbl="node1" presStyleIdx="0" presStyleCnt="3" custLinFactNeighborX="4032" custLinFactNeighborY="6977">
        <dgm:presLayoutVars>
          <dgm:chMax val="0"/>
          <dgm:bulletEnabled val="1"/>
        </dgm:presLayoutVars>
      </dgm:prSet>
      <dgm:spPr/>
    </dgm:pt>
    <dgm:pt modelId="{056FC4A9-4810-3B49-BE4A-D1A37A395E2B}" type="pres">
      <dgm:prSet presAssocID="{EFFB71AE-3B0D-49C7-9AA9-A9AE69124D1C}" presName="negativeSpace" presStyleCnt="0"/>
      <dgm:spPr/>
    </dgm:pt>
    <dgm:pt modelId="{DA85724A-2E9B-7C43-81BD-12152FC86D78}" type="pres">
      <dgm:prSet presAssocID="{EFFB71AE-3B0D-49C7-9AA9-A9AE69124D1C}" presName="childText" presStyleLbl="conFgAcc1" presStyleIdx="0" presStyleCnt="3">
        <dgm:presLayoutVars>
          <dgm:bulletEnabled val="1"/>
        </dgm:presLayoutVars>
      </dgm:prSet>
      <dgm:spPr/>
    </dgm:pt>
    <dgm:pt modelId="{3A60BF33-6E7B-1640-A6C5-1D88072B8694}" type="pres">
      <dgm:prSet presAssocID="{20B0DE6B-D2BE-40B7-962A-C4C051733D51}" presName="spaceBetweenRectangles" presStyleCnt="0"/>
      <dgm:spPr/>
    </dgm:pt>
    <dgm:pt modelId="{F687258C-8582-D84E-A616-2FDF14398D0A}" type="pres">
      <dgm:prSet presAssocID="{F9A60F70-45D6-472F-B950-ADC661751BD3}" presName="parentLin" presStyleCnt="0"/>
      <dgm:spPr/>
    </dgm:pt>
    <dgm:pt modelId="{83D92D5F-C007-0641-AD9E-63FD2921FC49}" type="pres">
      <dgm:prSet presAssocID="{F9A60F70-45D6-472F-B950-ADC661751BD3}" presName="parentLeftMargin" presStyleLbl="node1" presStyleIdx="0" presStyleCnt="3"/>
      <dgm:spPr/>
    </dgm:pt>
    <dgm:pt modelId="{726C162C-19BB-7344-966E-75927629C90D}" type="pres">
      <dgm:prSet presAssocID="{F9A60F70-45D6-472F-B950-ADC661751BD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946C0A6-8566-1949-AD3A-FDC8A9C38150}" type="pres">
      <dgm:prSet presAssocID="{F9A60F70-45D6-472F-B950-ADC661751BD3}" presName="negativeSpace" presStyleCnt="0"/>
      <dgm:spPr/>
    </dgm:pt>
    <dgm:pt modelId="{8A197256-FBDF-5A4D-BBA7-0475E3974D8B}" type="pres">
      <dgm:prSet presAssocID="{F9A60F70-45D6-472F-B950-ADC661751BD3}" presName="childText" presStyleLbl="conFgAcc1" presStyleIdx="1" presStyleCnt="3">
        <dgm:presLayoutVars>
          <dgm:bulletEnabled val="1"/>
        </dgm:presLayoutVars>
      </dgm:prSet>
      <dgm:spPr/>
    </dgm:pt>
    <dgm:pt modelId="{106A5AA2-48AA-D444-8F22-DFAE24ED281C}" type="pres">
      <dgm:prSet presAssocID="{3B5B36D2-42E3-40B5-A721-3CF85E57FEF4}" presName="spaceBetweenRectangles" presStyleCnt="0"/>
      <dgm:spPr/>
    </dgm:pt>
    <dgm:pt modelId="{0348FF10-0BE8-DF49-B17B-6F90178D4F9F}" type="pres">
      <dgm:prSet presAssocID="{B1082D93-801A-4523-9F81-ACEE99E5C4C6}" presName="parentLin" presStyleCnt="0"/>
      <dgm:spPr/>
    </dgm:pt>
    <dgm:pt modelId="{FF912287-62C9-2043-9730-A96D49D74C9D}" type="pres">
      <dgm:prSet presAssocID="{B1082D93-801A-4523-9F81-ACEE99E5C4C6}" presName="parentLeftMargin" presStyleLbl="node1" presStyleIdx="1" presStyleCnt="3"/>
      <dgm:spPr/>
    </dgm:pt>
    <dgm:pt modelId="{F1D26E2D-5E36-C541-B55F-A3824F0D1BD5}" type="pres">
      <dgm:prSet presAssocID="{B1082D93-801A-4523-9F81-ACEE99E5C4C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686D45C-AEBB-EA43-8466-E93456F74DB3}" type="pres">
      <dgm:prSet presAssocID="{B1082D93-801A-4523-9F81-ACEE99E5C4C6}" presName="negativeSpace" presStyleCnt="0"/>
      <dgm:spPr/>
    </dgm:pt>
    <dgm:pt modelId="{EF5FF8DD-044A-8E4C-BE0A-8C005DBDEFAE}" type="pres">
      <dgm:prSet presAssocID="{B1082D93-801A-4523-9F81-ACEE99E5C4C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901CE09-0B53-534F-91B8-E9BA68F1EDB1}" type="presOf" srcId="{C039774D-A2DD-4C91-8FB2-98EED9B6480D}" destId="{8A197256-FBDF-5A4D-BBA7-0475E3974D8B}" srcOrd="0" destOrd="0" presId="urn:microsoft.com/office/officeart/2005/8/layout/list1"/>
    <dgm:cxn modelId="{8F2BE50E-779E-7947-91D4-59DD820A9CF2}" type="presOf" srcId="{F9A60F70-45D6-472F-B950-ADC661751BD3}" destId="{726C162C-19BB-7344-966E-75927629C90D}" srcOrd="1" destOrd="0" presId="urn:microsoft.com/office/officeart/2005/8/layout/list1"/>
    <dgm:cxn modelId="{5FE3401F-7323-4B63-82FC-735329099331}" srcId="{F9A60F70-45D6-472F-B950-ADC661751BD3}" destId="{4F853051-A6FD-47D6-BE00-569FD655C3D6}" srcOrd="3" destOrd="0" parTransId="{A53059A2-BA4B-4885-AF75-34CB0F0ECFE2}" sibTransId="{E2BCD9A6-DDF4-4538-B8B8-EA5E36935B07}"/>
    <dgm:cxn modelId="{BAD18B2B-B3B2-4897-A73A-73A7A0ADC387}" srcId="{F9A60F70-45D6-472F-B950-ADC661751BD3}" destId="{3ABCDB56-2F7D-493E-95F3-735EEBA2B615}" srcOrd="1" destOrd="0" parTransId="{18A8CB06-5BC0-4642-9AF0-66B97045E368}" sibTransId="{CCEF19F9-C2A6-413A-9214-009D32498E5B}"/>
    <dgm:cxn modelId="{F7703533-25A2-AA4B-89D6-8A9E064FE4A4}" type="presOf" srcId="{F9A60F70-45D6-472F-B950-ADC661751BD3}" destId="{83D92D5F-C007-0641-AD9E-63FD2921FC49}" srcOrd="0" destOrd="0" presId="urn:microsoft.com/office/officeart/2005/8/layout/list1"/>
    <dgm:cxn modelId="{90FC0342-BE26-4AD6-B555-0996618B306E}" srcId="{BA266D69-5B14-48A3-BC7D-E9FEEBB3B4CB}" destId="{F9A60F70-45D6-472F-B950-ADC661751BD3}" srcOrd="1" destOrd="0" parTransId="{0A3FE4D1-B2A3-4BC7-B3BA-F81CE1971178}" sibTransId="{3B5B36D2-42E3-40B5-A721-3CF85E57FEF4}"/>
    <dgm:cxn modelId="{A0318E5B-4912-D04E-8795-C980972C01F1}" type="presOf" srcId="{B1082D93-801A-4523-9F81-ACEE99E5C4C6}" destId="{F1D26E2D-5E36-C541-B55F-A3824F0D1BD5}" srcOrd="1" destOrd="0" presId="urn:microsoft.com/office/officeart/2005/8/layout/list1"/>
    <dgm:cxn modelId="{37094B69-FFB0-4C91-AFBD-C3876B25BA80}" srcId="{BA266D69-5B14-48A3-BC7D-E9FEEBB3B4CB}" destId="{B1082D93-801A-4523-9F81-ACEE99E5C4C6}" srcOrd="2" destOrd="0" parTransId="{8006531D-CEFF-4E63-8877-90CEFDDDC122}" sibTransId="{ED9295FD-74CB-4656-9A1D-7ED51AFD2B12}"/>
    <dgm:cxn modelId="{CB9A476D-8095-4BED-9AD1-172AD558F208}" srcId="{F9A60F70-45D6-472F-B950-ADC661751BD3}" destId="{C039774D-A2DD-4C91-8FB2-98EED9B6480D}" srcOrd="0" destOrd="0" parTransId="{721AFE69-09B2-4F7F-BE71-61E0E40CAA4D}" sibTransId="{4C12BA9D-1D9E-4F23-B80C-099509C0FE5C}"/>
    <dgm:cxn modelId="{91690075-273C-1A47-945D-6DBD3DF6FA17}" type="presOf" srcId="{4F853051-A6FD-47D6-BE00-569FD655C3D6}" destId="{8A197256-FBDF-5A4D-BBA7-0475E3974D8B}" srcOrd="0" destOrd="3" presId="urn:microsoft.com/office/officeart/2005/8/layout/list1"/>
    <dgm:cxn modelId="{45EDF182-0B58-48D5-B36D-38F5155EEB75}" srcId="{BA266D69-5B14-48A3-BC7D-E9FEEBB3B4CB}" destId="{EFFB71AE-3B0D-49C7-9AA9-A9AE69124D1C}" srcOrd="0" destOrd="0" parTransId="{C85DDF51-FAA3-4214-92CA-066788FB130E}" sibTransId="{20B0DE6B-D2BE-40B7-962A-C4C051733D51}"/>
    <dgm:cxn modelId="{66EE0C8D-1D91-A047-AA70-C4216D091597}" type="presOf" srcId="{B1082D93-801A-4523-9F81-ACEE99E5C4C6}" destId="{FF912287-62C9-2043-9730-A96D49D74C9D}" srcOrd="0" destOrd="0" presId="urn:microsoft.com/office/officeart/2005/8/layout/list1"/>
    <dgm:cxn modelId="{C801149D-42C7-4280-8EFC-D573F648B1F4}" srcId="{F9A60F70-45D6-472F-B950-ADC661751BD3}" destId="{16A50233-CD40-45FF-A8D0-A76844D245F4}" srcOrd="2" destOrd="0" parTransId="{FC2203E0-5E4F-4B5B-A454-18308D06919A}" sibTransId="{72EA5A7A-EA7B-4F96-BF65-2E5F96F109F3}"/>
    <dgm:cxn modelId="{37B240C9-DDFF-414F-AFCD-25E855160B9D}" type="presOf" srcId="{EFFB71AE-3B0D-49C7-9AA9-A9AE69124D1C}" destId="{9C44622D-C3F6-A34C-81F8-A97689DA769B}" srcOrd="0" destOrd="0" presId="urn:microsoft.com/office/officeart/2005/8/layout/list1"/>
    <dgm:cxn modelId="{AFF9C5CB-1C87-4C46-A334-CC2C9F6A9758}" type="presOf" srcId="{EFFB71AE-3B0D-49C7-9AA9-A9AE69124D1C}" destId="{B9E933A1-14E1-F14F-B0AE-793599FF34CB}" srcOrd="1" destOrd="0" presId="urn:microsoft.com/office/officeart/2005/8/layout/list1"/>
    <dgm:cxn modelId="{5C58DED9-DDCB-E540-BD44-5E6ACB8CEFE6}" type="presOf" srcId="{16A50233-CD40-45FF-A8D0-A76844D245F4}" destId="{8A197256-FBDF-5A4D-BBA7-0475E3974D8B}" srcOrd="0" destOrd="2" presId="urn:microsoft.com/office/officeart/2005/8/layout/list1"/>
    <dgm:cxn modelId="{ABA1DFE3-AB84-6D4B-89B1-9EF4E8C56E8C}" type="presOf" srcId="{3ABCDB56-2F7D-493E-95F3-735EEBA2B615}" destId="{8A197256-FBDF-5A4D-BBA7-0475E3974D8B}" srcOrd="0" destOrd="1" presId="urn:microsoft.com/office/officeart/2005/8/layout/list1"/>
    <dgm:cxn modelId="{47118DFE-C867-4B48-99D2-57142D2F90F0}" type="presOf" srcId="{BA266D69-5B14-48A3-BC7D-E9FEEBB3B4CB}" destId="{94056C37-1DC7-8E45-8E92-A504DB0B5B6E}" srcOrd="0" destOrd="0" presId="urn:microsoft.com/office/officeart/2005/8/layout/list1"/>
    <dgm:cxn modelId="{07DBFDDB-91F4-4E48-A31A-DBBA6BC76295}" type="presParOf" srcId="{94056C37-1DC7-8E45-8E92-A504DB0B5B6E}" destId="{1B654E06-CF5B-224C-9CF4-57C39BF4D192}" srcOrd="0" destOrd="0" presId="urn:microsoft.com/office/officeart/2005/8/layout/list1"/>
    <dgm:cxn modelId="{D162371D-5974-4049-8544-69F00B37EB2F}" type="presParOf" srcId="{1B654E06-CF5B-224C-9CF4-57C39BF4D192}" destId="{9C44622D-C3F6-A34C-81F8-A97689DA769B}" srcOrd="0" destOrd="0" presId="urn:microsoft.com/office/officeart/2005/8/layout/list1"/>
    <dgm:cxn modelId="{DB31FC19-00AE-094B-9A2C-1CFF7D8554E7}" type="presParOf" srcId="{1B654E06-CF5B-224C-9CF4-57C39BF4D192}" destId="{B9E933A1-14E1-F14F-B0AE-793599FF34CB}" srcOrd="1" destOrd="0" presId="urn:microsoft.com/office/officeart/2005/8/layout/list1"/>
    <dgm:cxn modelId="{3C290B53-8E55-164B-87A8-AC76EE907F65}" type="presParOf" srcId="{94056C37-1DC7-8E45-8E92-A504DB0B5B6E}" destId="{056FC4A9-4810-3B49-BE4A-D1A37A395E2B}" srcOrd="1" destOrd="0" presId="urn:microsoft.com/office/officeart/2005/8/layout/list1"/>
    <dgm:cxn modelId="{AA493741-7731-254F-9572-B10DECB22C56}" type="presParOf" srcId="{94056C37-1DC7-8E45-8E92-A504DB0B5B6E}" destId="{DA85724A-2E9B-7C43-81BD-12152FC86D78}" srcOrd="2" destOrd="0" presId="urn:microsoft.com/office/officeart/2005/8/layout/list1"/>
    <dgm:cxn modelId="{4B05EAAA-8BB8-F447-B464-46BFD049E844}" type="presParOf" srcId="{94056C37-1DC7-8E45-8E92-A504DB0B5B6E}" destId="{3A60BF33-6E7B-1640-A6C5-1D88072B8694}" srcOrd="3" destOrd="0" presId="urn:microsoft.com/office/officeart/2005/8/layout/list1"/>
    <dgm:cxn modelId="{0140DC31-E7FB-4C47-B746-6B878028BB89}" type="presParOf" srcId="{94056C37-1DC7-8E45-8E92-A504DB0B5B6E}" destId="{F687258C-8582-D84E-A616-2FDF14398D0A}" srcOrd="4" destOrd="0" presId="urn:microsoft.com/office/officeart/2005/8/layout/list1"/>
    <dgm:cxn modelId="{EFA5BA6D-81C3-714C-864F-CB18DDE609E5}" type="presParOf" srcId="{F687258C-8582-D84E-A616-2FDF14398D0A}" destId="{83D92D5F-C007-0641-AD9E-63FD2921FC49}" srcOrd="0" destOrd="0" presId="urn:microsoft.com/office/officeart/2005/8/layout/list1"/>
    <dgm:cxn modelId="{BE2E255B-1573-814F-825E-C9E3B95AD386}" type="presParOf" srcId="{F687258C-8582-D84E-A616-2FDF14398D0A}" destId="{726C162C-19BB-7344-966E-75927629C90D}" srcOrd="1" destOrd="0" presId="urn:microsoft.com/office/officeart/2005/8/layout/list1"/>
    <dgm:cxn modelId="{CB879415-40F0-DD45-A356-EB990590C201}" type="presParOf" srcId="{94056C37-1DC7-8E45-8E92-A504DB0B5B6E}" destId="{F946C0A6-8566-1949-AD3A-FDC8A9C38150}" srcOrd="5" destOrd="0" presId="urn:microsoft.com/office/officeart/2005/8/layout/list1"/>
    <dgm:cxn modelId="{62FA04C4-2346-CB45-8AD5-83850DAA3A54}" type="presParOf" srcId="{94056C37-1DC7-8E45-8E92-A504DB0B5B6E}" destId="{8A197256-FBDF-5A4D-BBA7-0475E3974D8B}" srcOrd="6" destOrd="0" presId="urn:microsoft.com/office/officeart/2005/8/layout/list1"/>
    <dgm:cxn modelId="{31C0839C-D66F-564C-9764-D3BA054E010C}" type="presParOf" srcId="{94056C37-1DC7-8E45-8E92-A504DB0B5B6E}" destId="{106A5AA2-48AA-D444-8F22-DFAE24ED281C}" srcOrd="7" destOrd="0" presId="urn:microsoft.com/office/officeart/2005/8/layout/list1"/>
    <dgm:cxn modelId="{8C2872D6-DFEB-9148-A84D-37A575FFD523}" type="presParOf" srcId="{94056C37-1DC7-8E45-8E92-A504DB0B5B6E}" destId="{0348FF10-0BE8-DF49-B17B-6F90178D4F9F}" srcOrd="8" destOrd="0" presId="urn:microsoft.com/office/officeart/2005/8/layout/list1"/>
    <dgm:cxn modelId="{5B798FCE-D912-684C-BBF5-26CD0BF07A57}" type="presParOf" srcId="{0348FF10-0BE8-DF49-B17B-6F90178D4F9F}" destId="{FF912287-62C9-2043-9730-A96D49D74C9D}" srcOrd="0" destOrd="0" presId="urn:microsoft.com/office/officeart/2005/8/layout/list1"/>
    <dgm:cxn modelId="{2B0D9040-014F-4447-B62D-E1D7FB1F1A38}" type="presParOf" srcId="{0348FF10-0BE8-DF49-B17B-6F90178D4F9F}" destId="{F1D26E2D-5E36-C541-B55F-A3824F0D1BD5}" srcOrd="1" destOrd="0" presId="urn:microsoft.com/office/officeart/2005/8/layout/list1"/>
    <dgm:cxn modelId="{F1C22F9F-7814-F04F-B9F4-E44E30C34627}" type="presParOf" srcId="{94056C37-1DC7-8E45-8E92-A504DB0B5B6E}" destId="{5686D45C-AEBB-EA43-8466-E93456F74DB3}" srcOrd="9" destOrd="0" presId="urn:microsoft.com/office/officeart/2005/8/layout/list1"/>
    <dgm:cxn modelId="{459097A2-C6CC-D648-B76D-09CFED73F994}" type="presParOf" srcId="{94056C37-1DC7-8E45-8E92-A504DB0B5B6E}" destId="{EF5FF8DD-044A-8E4C-BE0A-8C005DBDEFA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ADD91BD-6162-44B4-9418-422F3DCD3B8C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1039E3-6857-46DA-88E0-ABAE85F4EE3E}">
      <dgm:prSet/>
      <dgm:spPr/>
      <dgm:t>
        <a:bodyPr/>
        <a:lstStyle/>
        <a:p>
          <a:r>
            <a:rPr lang="en-US" b="1" u="none" dirty="0"/>
            <a:t>Process by which people determine whether they have received fair treatment</a:t>
          </a:r>
          <a:endParaRPr lang="en-US" u="none" dirty="0"/>
        </a:p>
      </dgm:t>
    </dgm:pt>
    <dgm:pt modelId="{C2BB12B1-D640-44C2-96DC-920237BC8093}" type="parTrans" cxnId="{60F18CD2-0499-4771-A23A-D0BAD382EC83}">
      <dgm:prSet/>
      <dgm:spPr/>
      <dgm:t>
        <a:bodyPr/>
        <a:lstStyle/>
        <a:p>
          <a:endParaRPr lang="en-US"/>
        </a:p>
      </dgm:t>
    </dgm:pt>
    <dgm:pt modelId="{B5E10866-E7DB-44C6-969F-3D9A270A8985}" type="sibTrans" cxnId="{60F18CD2-0499-4771-A23A-D0BAD382EC83}">
      <dgm:prSet/>
      <dgm:spPr/>
      <dgm:t>
        <a:bodyPr/>
        <a:lstStyle/>
        <a:p>
          <a:endParaRPr lang="en-US"/>
        </a:p>
      </dgm:t>
    </dgm:pt>
    <dgm:pt modelId="{5E86F273-437B-4B7A-A517-FFC18EAB9FAC}">
      <dgm:prSet/>
      <dgm:spPr/>
      <dgm:t>
        <a:bodyPr/>
        <a:lstStyle/>
        <a:p>
          <a:r>
            <a:rPr lang="en-US" b="1" dirty="0"/>
            <a:t>Principle of social comparison</a:t>
          </a:r>
        </a:p>
        <a:p>
          <a:endParaRPr lang="en-US" dirty="0"/>
        </a:p>
      </dgm:t>
    </dgm:pt>
    <dgm:pt modelId="{F5278A38-3231-459A-B8D0-A300536EF7ED}" type="parTrans" cxnId="{ADBC88EF-017E-471F-9080-9A2D9C6A7938}">
      <dgm:prSet/>
      <dgm:spPr/>
      <dgm:t>
        <a:bodyPr/>
        <a:lstStyle/>
        <a:p>
          <a:endParaRPr lang="en-US"/>
        </a:p>
      </dgm:t>
    </dgm:pt>
    <dgm:pt modelId="{5DDA4A1D-990F-4CEA-AB47-2692923A84C5}" type="sibTrans" cxnId="{ADBC88EF-017E-471F-9080-9A2D9C6A7938}">
      <dgm:prSet/>
      <dgm:spPr/>
      <dgm:t>
        <a:bodyPr/>
        <a:lstStyle/>
        <a:p>
          <a:endParaRPr lang="en-US"/>
        </a:p>
      </dgm:t>
    </dgm:pt>
    <dgm:pt modelId="{4A01C27A-3D0E-ED43-8955-74D4FB54CF1B}" type="pres">
      <dgm:prSet presAssocID="{FADD91BD-6162-44B4-9418-422F3DCD3B8C}" presName="linear" presStyleCnt="0">
        <dgm:presLayoutVars>
          <dgm:animLvl val="lvl"/>
          <dgm:resizeHandles val="exact"/>
        </dgm:presLayoutVars>
      </dgm:prSet>
      <dgm:spPr/>
    </dgm:pt>
    <dgm:pt modelId="{DD1E2569-185C-F647-BAD7-FC42D081255E}" type="pres">
      <dgm:prSet presAssocID="{741039E3-6857-46DA-88E0-ABAE85F4EE3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03E2814-11A5-A648-89A4-EB9400FB1CEE}" type="pres">
      <dgm:prSet presAssocID="{B5E10866-E7DB-44C6-969F-3D9A270A8985}" presName="spacer" presStyleCnt="0"/>
      <dgm:spPr/>
    </dgm:pt>
    <dgm:pt modelId="{1F36DD8B-ABC5-0A4C-ABB9-7FC90FC694D4}" type="pres">
      <dgm:prSet presAssocID="{5E86F273-437B-4B7A-A517-FFC18EAB9FA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3BAC73A-E0BF-644F-9F76-3C6D5B8A2D30}" type="presOf" srcId="{741039E3-6857-46DA-88E0-ABAE85F4EE3E}" destId="{DD1E2569-185C-F647-BAD7-FC42D081255E}" srcOrd="0" destOrd="0" presId="urn:microsoft.com/office/officeart/2005/8/layout/vList2"/>
    <dgm:cxn modelId="{133C0473-6527-8740-91F1-6282CEC29E29}" type="presOf" srcId="{5E86F273-437B-4B7A-A517-FFC18EAB9FAC}" destId="{1F36DD8B-ABC5-0A4C-ABB9-7FC90FC694D4}" srcOrd="0" destOrd="0" presId="urn:microsoft.com/office/officeart/2005/8/layout/vList2"/>
    <dgm:cxn modelId="{60F18CD2-0499-4771-A23A-D0BAD382EC83}" srcId="{FADD91BD-6162-44B4-9418-422F3DCD3B8C}" destId="{741039E3-6857-46DA-88E0-ABAE85F4EE3E}" srcOrd="0" destOrd="0" parTransId="{C2BB12B1-D640-44C2-96DC-920237BC8093}" sibTransId="{B5E10866-E7DB-44C6-969F-3D9A270A8985}"/>
    <dgm:cxn modelId="{ADBC88EF-017E-471F-9080-9A2D9C6A7938}" srcId="{FADD91BD-6162-44B4-9418-422F3DCD3B8C}" destId="{5E86F273-437B-4B7A-A517-FFC18EAB9FAC}" srcOrd="1" destOrd="0" parTransId="{F5278A38-3231-459A-B8D0-A300536EF7ED}" sibTransId="{5DDA4A1D-990F-4CEA-AB47-2692923A84C5}"/>
    <dgm:cxn modelId="{1C9ADCFC-AD9F-B54C-B0D4-55EF61E4A61A}" type="presOf" srcId="{FADD91BD-6162-44B4-9418-422F3DCD3B8C}" destId="{4A01C27A-3D0E-ED43-8955-74D4FB54CF1B}" srcOrd="0" destOrd="0" presId="urn:microsoft.com/office/officeart/2005/8/layout/vList2"/>
    <dgm:cxn modelId="{68CBA86A-DE30-7E4E-A6E3-C8BE37C3E37E}" type="presParOf" srcId="{4A01C27A-3D0E-ED43-8955-74D4FB54CF1B}" destId="{DD1E2569-185C-F647-BAD7-FC42D081255E}" srcOrd="0" destOrd="0" presId="urn:microsoft.com/office/officeart/2005/8/layout/vList2"/>
    <dgm:cxn modelId="{E078C734-78BF-494E-870B-CCB02E4C0AB9}" type="presParOf" srcId="{4A01C27A-3D0E-ED43-8955-74D4FB54CF1B}" destId="{B03E2814-11A5-A648-89A4-EB9400FB1CEE}" srcOrd="1" destOrd="0" presId="urn:microsoft.com/office/officeart/2005/8/layout/vList2"/>
    <dgm:cxn modelId="{026C1B34-36BA-A149-A789-27DB4F10D257}" type="presParOf" srcId="{4A01C27A-3D0E-ED43-8955-74D4FB54CF1B}" destId="{1F36DD8B-ABC5-0A4C-ABB9-7FC90FC694D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D30EB26-0E68-40AF-827A-D8A261F28E84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0BC98CE-5C87-445C-8FC2-6D175EB80D03}">
      <dgm:prSet/>
      <dgm:spPr/>
      <dgm:t>
        <a:bodyPr/>
        <a:lstStyle/>
        <a:p>
          <a:r>
            <a:rPr lang="en-US" b="1"/>
            <a:t>Underpayment</a:t>
          </a:r>
          <a:endParaRPr lang="en-US"/>
        </a:p>
      </dgm:t>
    </dgm:pt>
    <dgm:pt modelId="{003B42C1-BF08-4859-8744-04BB0DC78917}" type="parTrans" cxnId="{627A5425-7C60-45B8-87FD-B31AC32E42A0}">
      <dgm:prSet/>
      <dgm:spPr/>
      <dgm:t>
        <a:bodyPr/>
        <a:lstStyle/>
        <a:p>
          <a:endParaRPr lang="en-US"/>
        </a:p>
      </dgm:t>
    </dgm:pt>
    <dgm:pt modelId="{FC619268-BC0C-4E09-8E6E-84D427958B63}" type="sibTrans" cxnId="{627A5425-7C60-45B8-87FD-B31AC32E42A0}">
      <dgm:prSet/>
      <dgm:spPr/>
      <dgm:t>
        <a:bodyPr/>
        <a:lstStyle/>
        <a:p>
          <a:endParaRPr lang="en-US"/>
        </a:p>
      </dgm:t>
    </dgm:pt>
    <dgm:pt modelId="{680DDC87-C889-439F-BEDA-EE8D0E537F29}">
      <dgm:prSet/>
      <dgm:spPr/>
      <dgm:t>
        <a:bodyPr/>
        <a:lstStyle/>
        <a:p>
          <a:r>
            <a:rPr lang="en-US" b="1"/>
            <a:t>Overpayment</a:t>
          </a:r>
          <a:r>
            <a:rPr lang="en-US"/>
            <a:t> </a:t>
          </a:r>
        </a:p>
      </dgm:t>
    </dgm:pt>
    <dgm:pt modelId="{AEE3D8FD-3D89-459C-9ADA-9308D0409C33}" type="parTrans" cxnId="{205E40EE-810A-4626-BACD-E344AAABBB7D}">
      <dgm:prSet/>
      <dgm:spPr/>
      <dgm:t>
        <a:bodyPr/>
        <a:lstStyle/>
        <a:p>
          <a:endParaRPr lang="en-US"/>
        </a:p>
      </dgm:t>
    </dgm:pt>
    <dgm:pt modelId="{B643586A-FA64-4C65-AC73-D4D663376745}" type="sibTrans" cxnId="{205E40EE-810A-4626-BACD-E344AAABBB7D}">
      <dgm:prSet/>
      <dgm:spPr/>
      <dgm:t>
        <a:bodyPr/>
        <a:lstStyle/>
        <a:p>
          <a:endParaRPr lang="en-US"/>
        </a:p>
      </dgm:t>
    </dgm:pt>
    <dgm:pt modelId="{7F1680F4-6CF4-484A-9A43-A67A67F6A8BB}">
      <dgm:prSet/>
      <dgm:spPr/>
      <dgm:t>
        <a:bodyPr/>
        <a:lstStyle/>
        <a:p>
          <a:r>
            <a:rPr lang="en-US" b="1"/>
            <a:t>A state of tension caused by perceived inequity as motivation</a:t>
          </a:r>
          <a:endParaRPr lang="en-US"/>
        </a:p>
      </dgm:t>
    </dgm:pt>
    <dgm:pt modelId="{D505A00B-37BC-445D-B765-B6DACFA65D73}" type="parTrans" cxnId="{26838A37-D983-4778-8478-8D9FE8B27D45}">
      <dgm:prSet/>
      <dgm:spPr/>
      <dgm:t>
        <a:bodyPr/>
        <a:lstStyle/>
        <a:p>
          <a:endParaRPr lang="en-US"/>
        </a:p>
      </dgm:t>
    </dgm:pt>
    <dgm:pt modelId="{A8302515-C11E-49D0-94D8-C1879D1A753D}" type="sibTrans" cxnId="{26838A37-D983-4778-8478-8D9FE8B27D45}">
      <dgm:prSet/>
      <dgm:spPr/>
      <dgm:t>
        <a:bodyPr/>
        <a:lstStyle/>
        <a:p>
          <a:endParaRPr lang="en-US"/>
        </a:p>
      </dgm:t>
    </dgm:pt>
    <dgm:pt modelId="{3B2C6F9E-F027-3346-B306-FCB13B2F119A}" type="pres">
      <dgm:prSet presAssocID="{8D30EB26-0E68-40AF-827A-D8A261F28E84}" presName="linear" presStyleCnt="0">
        <dgm:presLayoutVars>
          <dgm:animLvl val="lvl"/>
          <dgm:resizeHandles val="exact"/>
        </dgm:presLayoutVars>
      </dgm:prSet>
      <dgm:spPr/>
    </dgm:pt>
    <dgm:pt modelId="{A30CB764-8FDE-F84C-A2F4-794CDE50F0DE}" type="pres">
      <dgm:prSet presAssocID="{50BC98CE-5C87-445C-8FC2-6D175EB80D0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8F09BD4-F9D7-0742-B189-5BE8A0C5D126}" type="pres">
      <dgm:prSet presAssocID="{FC619268-BC0C-4E09-8E6E-84D427958B63}" presName="spacer" presStyleCnt="0"/>
      <dgm:spPr/>
    </dgm:pt>
    <dgm:pt modelId="{40B7E168-9807-E447-846C-682BA931CCF0}" type="pres">
      <dgm:prSet presAssocID="{680DDC87-C889-439F-BEDA-EE8D0E537F2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23234A9-8154-D246-BCEB-0FFB1DD82F64}" type="pres">
      <dgm:prSet presAssocID="{B643586A-FA64-4C65-AC73-D4D663376745}" presName="spacer" presStyleCnt="0"/>
      <dgm:spPr/>
    </dgm:pt>
    <dgm:pt modelId="{0F7FBF5B-F24C-6544-94B6-E30802F3F3A2}" type="pres">
      <dgm:prSet presAssocID="{7F1680F4-6CF4-484A-9A43-A67A67F6A8B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B0C8C13-E6F3-1340-85CA-E35720161436}" type="presOf" srcId="{7F1680F4-6CF4-484A-9A43-A67A67F6A8BB}" destId="{0F7FBF5B-F24C-6544-94B6-E30802F3F3A2}" srcOrd="0" destOrd="0" presId="urn:microsoft.com/office/officeart/2005/8/layout/vList2"/>
    <dgm:cxn modelId="{627A5425-7C60-45B8-87FD-B31AC32E42A0}" srcId="{8D30EB26-0E68-40AF-827A-D8A261F28E84}" destId="{50BC98CE-5C87-445C-8FC2-6D175EB80D03}" srcOrd="0" destOrd="0" parTransId="{003B42C1-BF08-4859-8744-04BB0DC78917}" sibTransId="{FC619268-BC0C-4E09-8E6E-84D427958B63}"/>
    <dgm:cxn modelId="{26838A37-D983-4778-8478-8D9FE8B27D45}" srcId="{8D30EB26-0E68-40AF-827A-D8A261F28E84}" destId="{7F1680F4-6CF4-484A-9A43-A67A67F6A8BB}" srcOrd="2" destOrd="0" parTransId="{D505A00B-37BC-445D-B765-B6DACFA65D73}" sibTransId="{A8302515-C11E-49D0-94D8-C1879D1A753D}"/>
    <dgm:cxn modelId="{672E7B8B-FCD0-7544-896B-1A58A09D3FFC}" type="presOf" srcId="{8D30EB26-0E68-40AF-827A-D8A261F28E84}" destId="{3B2C6F9E-F027-3346-B306-FCB13B2F119A}" srcOrd="0" destOrd="0" presId="urn:microsoft.com/office/officeart/2005/8/layout/vList2"/>
    <dgm:cxn modelId="{EBA72F93-0E9C-EE4E-B859-DEF17A0A7130}" type="presOf" srcId="{680DDC87-C889-439F-BEDA-EE8D0E537F29}" destId="{40B7E168-9807-E447-846C-682BA931CCF0}" srcOrd="0" destOrd="0" presId="urn:microsoft.com/office/officeart/2005/8/layout/vList2"/>
    <dgm:cxn modelId="{20C3649F-3411-6B46-88DE-6F640649F8D9}" type="presOf" srcId="{50BC98CE-5C87-445C-8FC2-6D175EB80D03}" destId="{A30CB764-8FDE-F84C-A2F4-794CDE50F0DE}" srcOrd="0" destOrd="0" presId="urn:microsoft.com/office/officeart/2005/8/layout/vList2"/>
    <dgm:cxn modelId="{205E40EE-810A-4626-BACD-E344AAABBB7D}" srcId="{8D30EB26-0E68-40AF-827A-D8A261F28E84}" destId="{680DDC87-C889-439F-BEDA-EE8D0E537F29}" srcOrd="1" destOrd="0" parTransId="{AEE3D8FD-3D89-459C-9ADA-9308D0409C33}" sibTransId="{B643586A-FA64-4C65-AC73-D4D663376745}"/>
    <dgm:cxn modelId="{CBBF2942-0C2A-3C47-8F89-E7EBB6E0382D}" type="presParOf" srcId="{3B2C6F9E-F027-3346-B306-FCB13B2F119A}" destId="{A30CB764-8FDE-F84C-A2F4-794CDE50F0DE}" srcOrd="0" destOrd="0" presId="urn:microsoft.com/office/officeart/2005/8/layout/vList2"/>
    <dgm:cxn modelId="{B7A63844-2D4B-E240-ACBA-FBDEA356D33E}" type="presParOf" srcId="{3B2C6F9E-F027-3346-B306-FCB13B2F119A}" destId="{A8F09BD4-F9D7-0742-B189-5BE8A0C5D126}" srcOrd="1" destOrd="0" presId="urn:microsoft.com/office/officeart/2005/8/layout/vList2"/>
    <dgm:cxn modelId="{AC4E99AD-F3DB-9F41-8B31-B9C3043A8200}" type="presParOf" srcId="{3B2C6F9E-F027-3346-B306-FCB13B2F119A}" destId="{40B7E168-9807-E447-846C-682BA931CCF0}" srcOrd="2" destOrd="0" presId="urn:microsoft.com/office/officeart/2005/8/layout/vList2"/>
    <dgm:cxn modelId="{98B77F3A-E536-3F4C-AB67-6A0FDE165996}" type="presParOf" srcId="{3B2C6F9E-F027-3346-B306-FCB13B2F119A}" destId="{123234A9-8154-D246-BCEB-0FFB1DD82F64}" srcOrd="3" destOrd="0" presId="urn:microsoft.com/office/officeart/2005/8/layout/vList2"/>
    <dgm:cxn modelId="{A12EA52E-7255-CE4A-B5D0-DC0875AE962F}" type="presParOf" srcId="{3B2C6F9E-F027-3346-B306-FCB13B2F119A}" destId="{0F7FBF5B-F24C-6544-94B6-E30802F3F3A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2CA4B0-23B2-4E95-B41A-AF4849DA8681}">
      <dsp:nvSpPr>
        <dsp:cNvPr id="0" name=""/>
        <dsp:cNvSpPr/>
      </dsp:nvSpPr>
      <dsp:spPr>
        <a:xfrm>
          <a:off x="0" y="0"/>
          <a:ext cx="4191000" cy="4191000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EEFB01-A647-4073-8E58-4D54B154E34B}">
      <dsp:nvSpPr>
        <dsp:cNvPr id="0" name=""/>
        <dsp:cNvSpPr/>
      </dsp:nvSpPr>
      <dsp:spPr>
        <a:xfrm>
          <a:off x="3152774" y="419509"/>
          <a:ext cx="2724150" cy="595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Self-Actualization</a:t>
          </a:r>
        </a:p>
      </dsp:txBody>
      <dsp:txXfrm>
        <a:off x="3181864" y="448599"/>
        <a:ext cx="2665970" cy="537727"/>
      </dsp:txXfrm>
    </dsp:sp>
    <dsp:sp modelId="{82539F42-A31B-40ED-89FF-0D702262A13D}">
      <dsp:nvSpPr>
        <dsp:cNvPr id="0" name=""/>
        <dsp:cNvSpPr/>
      </dsp:nvSpPr>
      <dsp:spPr>
        <a:xfrm>
          <a:off x="3152774" y="1089905"/>
          <a:ext cx="2724150" cy="595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Esteem</a:t>
          </a:r>
        </a:p>
      </dsp:txBody>
      <dsp:txXfrm>
        <a:off x="3181864" y="1118995"/>
        <a:ext cx="2665970" cy="537727"/>
      </dsp:txXfrm>
    </dsp:sp>
    <dsp:sp modelId="{E2EB0FA3-2341-4718-8E88-9D58E508659E}">
      <dsp:nvSpPr>
        <dsp:cNvPr id="0" name=""/>
        <dsp:cNvSpPr/>
      </dsp:nvSpPr>
      <dsp:spPr>
        <a:xfrm>
          <a:off x="3152774" y="1760301"/>
          <a:ext cx="2724150" cy="595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Social</a:t>
          </a:r>
        </a:p>
      </dsp:txBody>
      <dsp:txXfrm>
        <a:off x="3181864" y="1789391"/>
        <a:ext cx="2665970" cy="537727"/>
      </dsp:txXfrm>
    </dsp:sp>
    <dsp:sp modelId="{1583C392-9BD9-4C05-B6B9-351FFC249407}">
      <dsp:nvSpPr>
        <dsp:cNvPr id="0" name=""/>
        <dsp:cNvSpPr/>
      </dsp:nvSpPr>
      <dsp:spPr>
        <a:xfrm>
          <a:off x="3152774" y="2430698"/>
          <a:ext cx="2724150" cy="595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Safety</a:t>
          </a:r>
        </a:p>
      </dsp:txBody>
      <dsp:txXfrm>
        <a:off x="3181864" y="2459788"/>
        <a:ext cx="2665970" cy="537727"/>
      </dsp:txXfrm>
    </dsp:sp>
    <dsp:sp modelId="{54FC4C41-E4D6-4665-B0BD-1AAF6C91E3EF}">
      <dsp:nvSpPr>
        <dsp:cNvPr id="0" name=""/>
        <dsp:cNvSpPr/>
      </dsp:nvSpPr>
      <dsp:spPr>
        <a:xfrm>
          <a:off x="3152774" y="3101094"/>
          <a:ext cx="2724150" cy="595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Physiological</a:t>
          </a:r>
        </a:p>
      </dsp:txBody>
      <dsp:txXfrm>
        <a:off x="3181864" y="3130184"/>
        <a:ext cx="2665970" cy="5377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596C24-D22F-A64F-A518-24D26B6CBD26}">
      <dsp:nvSpPr>
        <dsp:cNvPr id="0" name=""/>
        <dsp:cNvSpPr/>
      </dsp:nvSpPr>
      <dsp:spPr>
        <a:xfrm>
          <a:off x="1203" y="536719"/>
          <a:ext cx="4223907" cy="2682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BF30D5-5697-CF47-B1EF-F5FE68A56B7D}">
      <dsp:nvSpPr>
        <dsp:cNvPr id="0" name=""/>
        <dsp:cNvSpPr/>
      </dsp:nvSpPr>
      <dsp:spPr>
        <a:xfrm>
          <a:off x="470526" y="982576"/>
          <a:ext cx="4223907" cy="26821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People are motivated to </a:t>
          </a:r>
          <a:r>
            <a:rPr lang="en-US" sz="3100" b="1" kern="1200"/>
            <a:t>engage in </a:t>
          </a:r>
          <a:r>
            <a:rPr lang="en-US" sz="3100" kern="1200"/>
            <a:t>behaviors because of </a:t>
          </a:r>
          <a:r>
            <a:rPr lang="en-US" sz="3100" b="1" kern="1200"/>
            <a:t>rewards</a:t>
          </a:r>
          <a:r>
            <a:rPr lang="en-US" sz="3100" kern="1200"/>
            <a:t> associated with these behaviors</a:t>
          </a:r>
        </a:p>
      </dsp:txBody>
      <dsp:txXfrm>
        <a:off x="549084" y="1061134"/>
        <a:ext cx="4066791" cy="2525065"/>
      </dsp:txXfrm>
    </dsp:sp>
    <dsp:sp modelId="{87C59C84-171E-5840-B80C-CAEE1854D90E}">
      <dsp:nvSpPr>
        <dsp:cNvPr id="0" name=""/>
        <dsp:cNvSpPr/>
      </dsp:nvSpPr>
      <dsp:spPr>
        <a:xfrm>
          <a:off x="5163757" y="536719"/>
          <a:ext cx="4223907" cy="2682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8F20B83-A1AB-3C49-87F5-7D4E7620A2FA}">
      <dsp:nvSpPr>
        <dsp:cNvPr id="0" name=""/>
        <dsp:cNvSpPr/>
      </dsp:nvSpPr>
      <dsp:spPr>
        <a:xfrm>
          <a:off x="5633080" y="982576"/>
          <a:ext cx="4223907" cy="26821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People are motivated to </a:t>
          </a:r>
          <a:r>
            <a:rPr lang="en-US" sz="3100" b="1" kern="1200"/>
            <a:t>avoid</a:t>
          </a:r>
          <a:r>
            <a:rPr lang="en-US" sz="3100" kern="1200"/>
            <a:t> behaviors because of </a:t>
          </a:r>
          <a:r>
            <a:rPr lang="en-US" sz="3100" b="1" kern="1200"/>
            <a:t>punishment</a:t>
          </a:r>
          <a:r>
            <a:rPr lang="en-US" sz="3100" kern="1200"/>
            <a:t> associated with these behaviors</a:t>
          </a:r>
        </a:p>
      </dsp:txBody>
      <dsp:txXfrm>
        <a:off x="5711638" y="1061134"/>
        <a:ext cx="4066791" cy="25250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8DA0A8-4DE0-8E4F-B7EF-138020A2E740}">
      <dsp:nvSpPr>
        <dsp:cNvPr id="0" name=""/>
        <dsp:cNvSpPr/>
      </dsp:nvSpPr>
      <dsp:spPr>
        <a:xfrm>
          <a:off x="0" y="525133"/>
          <a:ext cx="6513603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1D2874-2720-C248-A987-38061A52CAED}">
      <dsp:nvSpPr>
        <dsp:cNvPr id="0" name=""/>
        <dsp:cNvSpPr/>
      </dsp:nvSpPr>
      <dsp:spPr>
        <a:xfrm>
          <a:off x="325680" y="38052"/>
          <a:ext cx="4559522" cy="974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Mastery experience</a:t>
          </a:r>
        </a:p>
      </dsp:txBody>
      <dsp:txXfrm>
        <a:off x="373235" y="85607"/>
        <a:ext cx="4464412" cy="879050"/>
      </dsp:txXfrm>
    </dsp:sp>
    <dsp:sp modelId="{A000EE2C-2189-B14D-A9F2-3BE7D7BD1410}">
      <dsp:nvSpPr>
        <dsp:cNvPr id="0" name=""/>
        <dsp:cNvSpPr/>
      </dsp:nvSpPr>
      <dsp:spPr>
        <a:xfrm>
          <a:off x="0" y="2022013"/>
          <a:ext cx="6513603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C267C9-80E3-6646-87D3-0F85E6564963}">
      <dsp:nvSpPr>
        <dsp:cNvPr id="0" name=""/>
        <dsp:cNvSpPr/>
      </dsp:nvSpPr>
      <dsp:spPr>
        <a:xfrm>
          <a:off x="325680" y="1534933"/>
          <a:ext cx="4559522" cy="9741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Modeling</a:t>
          </a:r>
        </a:p>
      </dsp:txBody>
      <dsp:txXfrm>
        <a:off x="373235" y="1582488"/>
        <a:ext cx="4464412" cy="879050"/>
      </dsp:txXfrm>
    </dsp:sp>
    <dsp:sp modelId="{D7D12F93-AC7F-DB4E-853A-2CD8456D7788}">
      <dsp:nvSpPr>
        <dsp:cNvPr id="0" name=""/>
        <dsp:cNvSpPr/>
      </dsp:nvSpPr>
      <dsp:spPr>
        <a:xfrm>
          <a:off x="0" y="3518893"/>
          <a:ext cx="6513603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1D164A-914A-2F42-BC33-A48D64F66E71}">
      <dsp:nvSpPr>
        <dsp:cNvPr id="0" name=""/>
        <dsp:cNvSpPr/>
      </dsp:nvSpPr>
      <dsp:spPr>
        <a:xfrm>
          <a:off x="325680" y="3031813"/>
          <a:ext cx="4559522" cy="9741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Social persuasion</a:t>
          </a:r>
        </a:p>
      </dsp:txBody>
      <dsp:txXfrm>
        <a:off x="373235" y="3079368"/>
        <a:ext cx="4464412" cy="879050"/>
      </dsp:txXfrm>
    </dsp:sp>
    <dsp:sp modelId="{A1EB3DD1-3646-D345-B0DB-7D5B3C18414D}">
      <dsp:nvSpPr>
        <dsp:cNvPr id="0" name=""/>
        <dsp:cNvSpPr/>
      </dsp:nvSpPr>
      <dsp:spPr>
        <a:xfrm>
          <a:off x="0" y="5015773"/>
          <a:ext cx="6513603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492A6-CD29-7D49-AB14-C514F1DC5F6A}">
      <dsp:nvSpPr>
        <dsp:cNvPr id="0" name=""/>
        <dsp:cNvSpPr/>
      </dsp:nvSpPr>
      <dsp:spPr>
        <a:xfrm>
          <a:off x="325680" y="4528693"/>
          <a:ext cx="4559522" cy="9741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Physiological states </a:t>
          </a:r>
        </a:p>
      </dsp:txBody>
      <dsp:txXfrm>
        <a:off x="373235" y="4576248"/>
        <a:ext cx="4464412" cy="8790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85724A-2E9B-7C43-81BD-12152FC86D78}">
      <dsp:nvSpPr>
        <dsp:cNvPr id="0" name=""/>
        <dsp:cNvSpPr/>
      </dsp:nvSpPr>
      <dsp:spPr>
        <a:xfrm>
          <a:off x="0" y="421942"/>
          <a:ext cx="73152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E933A1-14E1-F14F-B0AE-793599FF34CB}">
      <dsp:nvSpPr>
        <dsp:cNvPr id="0" name=""/>
        <dsp:cNvSpPr/>
      </dsp:nvSpPr>
      <dsp:spPr>
        <a:xfrm>
          <a:off x="380507" y="142534"/>
          <a:ext cx="5120640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48" tIns="0" rIns="19354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 goal is a motivational force</a:t>
          </a:r>
        </a:p>
      </dsp:txBody>
      <dsp:txXfrm>
        <a:off x="412210" y="174237"/>
        <a:ext cx="5057234" cy="586034"/>
      </dsp:txXfrm>
    </dsp:sp>
    <dsp:sp modelId="{8A197256-FBDF-5A4D-BBA7-0475E3974D8B}">
      <dsp:nvSpPr>
        <dsp:cNvPr id="0" name=""/>
        <dsp:cNvSpPr/>
      </dsp:nvSpPr>
      <dsp:spPr>
        <a:xfrm>
          <a:off x="0" y="1419862"/>
          <a:ext cx="7315200" cy="2009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7741" tIns="458216" rIns="567741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Direction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Intensity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Persistence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Strategies</a:t>
          </a:r>
        </a:p>
      </dsp:txBody>
      <dsp:txXfrm>
        <a:off x="0" y="1419862"/>
        <a:ext cx="7315200" cy="2009700"/>
      </dsp:txXfrm>
    </dsp:sp>
    <dsp:sp modelId="{726C162C-19BB-7344-966E-75927629C90D}">
      <dsp:nvSpPr>
        <dsp:cNvPr id="0" name=""/>
        <dsp:cNvSpPr/>
      </dsp:nvSpPr>
      <dsp:spPr>
        <a:xfrm>
          <a:off x="365760" y="1095142"/>
          <a:ext cx="5120640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48" tIns="0" rIns="19354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Why does it matter?</a:t>
          </a:r>
        </a:p>
      </dsp:txBody>
      <dsp:txXfrm>
        <a:off x="397463" y="1126845"/>
        <a:ext cx="5057234" cy="586034"/>
      </dsp:txXfrm>
    </dsp:sp>
    <dsp:sp modelId="{EF5FF8DD-044A-8E4C-BE0A-8C005DBDEFAE}">
      <dsp:nvSpPr>
        <dsp:cNvPr id="0" name=""/>
        <dsp:cNvSpPr/>
      </dsp:nvSpPr>
      <dsp:spPr>
        <a:xfrm>
          <a:off x="0" y="3873083"/>
          <a:ext cx="73152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D26E2D-5E36-C541-B55F-A3824F0D1BD5}">
      <dsp:nvSpPr>
        <dsp:cNvPr id="0" name=""/>
        <dsp:cNvSpPr/>
      </dsp:nvSpPr>
      <dsp:spPr>
        <a:xfrm>
          <a:off x="365760" y="3548363"/>
          <a:ext cx="5120640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48" tIns="0" rIns="19354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Feedback is also important</a:t>
          </a:r>
          <a:endParaRPr lang="en-US" sz="2200" kern="1200"/>
        </a:p>
      </dsp:txBody>
      <dsp:txXfrm>
        <a:off x="397463" y="3580066"/>
        <a:ext cx="5057234" cy="5860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1E2569-185C-F647-BAD7-FC42D081255E}">
      <dsp:nvSpPr>
        <dsp:cNvPr id="0" name=""/>
        <dsp:cNvSpPr/>
      </dsp:nvSpPr>
      <dsp:spPr>
        <a:xfrm>
          <a:off x="0" y="183174"/>
          <a:ext cx="4977578" cy="15947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u="none" kern="1200" dirty="0"/>
            <a:t>Process by which people determine whether they have received fair treatment</a:t>
          </a:r>
          <a:endParaRPr lang="en-US" sz="2900" u="none" kern="1200" dirty="0"/>
        </a:p>
      </dsp:txBody>
      <dsp:txXfrm>
        <a:off x="77847" y="261021"/>
        <a:ext cx="4821884" cy="1439016"/>
      </dsp:txXfrm>
    </dsp:sp>
    <dsp:sp modelId="{1F36DD8B-ABC5-0A4C-ABB9-7FC90FC694D4}">
      <dsp:nvSpPr>
        <dsp:cNvPr id="0" name=""/>
        <dsp:cNvSpPr/>
      </dsp:nvSpPr>
      <dsp:spPr>
        <a:xfrm>
          <a:off x="0" y="1861404"/>
          <a:ext cx="4977578" cy="159471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Principle of social comparison</a:t>
          </a:r>
        </a:p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/>
        </a:p>
      </dsp:txBody>
      <dsp:txXfrm>
        <a:off x="77847" y="1939251"/>
        <a:ext cx="4821884" cy="14390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0CB764-8FDE-F84C-A2F4-794CDE50F0DE}">
      <dsp:nvSpPr>
        <dsp:cNvPr id="0" name=""/>
        <dsp:cNvSpPr/>
      </dsp:nvSpPr>
      <dsp:spPr>
        <a:xfrm>
          <a:off x="0" y="756342"/>
          <a:ext cx="6513603" cy="13903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/>
            <a:t>Underpayment</a:t>
          </a:r>
          <a:endParaRPr lang="en-US" sz="3500" kern="1200"/>
        </a:p>
      </dsp:txBody>
      <dsp:txXfrm>
        <a:off x="67873" y="824215"/>
        <a:ext cx="6377857" cy="1254634"/>
      </dsp:txXfrm>
    </dsp:sp>
    <dsp:sp modelId="{40B7E168-9807-E447-846C-682BA931CCF0}">
      <dsp:nvSpPr>
        <dsp:cNvPr id="0" name=""/>
        <dsp:cNvSpPr/>
      </dsp:nvSpPr>
      <dsp:spPr>
        <a:xfrm>
          <a:off x="0" y="2247522"/>
          <a:ext cx="6513603" cy="13903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/>
            <a:t>Overpayment</a:t>
          </a:r>
          <a:r>
            <a:rPr lang="en-US" sz="3500" kern="1200"/>
            <a:t> </a:t>
          </a:r>
        </a:p>
      </dsp:txBody>
      <dsp:txXfrm>
        <a:off x="67873" y="2315395"/>
        <a:ext cx="6377857" cy="1254634"/>
      </dsp:txXfrm>
    </dsp:sp>
    <dsp:sp modelId="{0F7FBF5B-F24C-6544-94B6-E30802F3F3A2}">
      <dsp:nvSpPr>
        <dsp:cNvPr id="0" name=""/>
        <dsp:cNvSpPr/>
      </dsp:nvSpPr>
      <dsp:spPr>
        <a:xfrm>
          <a:off x="0" y="3738703"/>
          <a:ext cx="6513603" cy="13903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/>
            <a:t>A state of tension caused by perceived inequity as motivation</a:t>
          </a:r>
          <a:endParaRPr lang="en-US" sz="3500" kern="1200"/>
        </a:p>
      </dsp:txBody>
      <dsp:txXfrm>
        <a:off x="67873" y="3806576"/>
        <a:ext cx="6377857" cy="1254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2914F-3648-4149-A7A7-1CEC40EE91C7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821FB-15F0-4148-A875-C47E678AB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380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821FB-15F0-4148-A875-C47E678AB36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445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7288" y="228600"/>
            <a:ext cx="4800600" cy="2701925"/>
          </a:xfrm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9EDC31B-5490-F347-A7C9-F6EE4F9D8299}" type="slidenum">
              <a:rPr lang="en-US" sz="1100"/>
              <a:pPr/>
              <a:t>14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892460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7120FC-A117-ED4D-86C5-CBD012FB8E3A}" type="slidenum">
              <a:rPr lang="en-US" sz="1100">
                <a:cs typeface="Arial" charset="0"/>
              </a:rPr>
              <a:pPr eaLnBrk="1" hangingPunct="1"/>
              <a:t>15</a:t>
            </a:fld>
            <a:endParaRPr lang="en-US" sz="1100">
              <a:cs typeface="Arial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31988" y="444500"/>
            <a:ext cx="3475037" cy="195580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450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23327A-2CC2-E24D-87D2-958B89CD8A16}" type="slidenum">
              <a:rPr lang="en-US" sz="1100">
                <a:cs typeface="Arial" charset="0"/>
              </a:rPr>
              <a:pPr eaLnBrk="1" hangingPunct="1"/>
              <a:t>16</a:t>
            </a:fld>
            <a:endParaRPr lang="en-US" sz="1100">
              <a:cs typeface="Arial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31988" y="444500"/>
            <a:ext cx="3475037" cy="195580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295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7288" y="228600"/>
            <a:ext cx="4800600" cy="2701925"/>
          </a:xfrm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E1A3BC1-9744-C044-B6D5-009261F6F574}" type="slidenum">
              <a:rPr lang="en-US" sz="1100"/>
              <a:pPr/>
              <a:t>17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9687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7288" y="228600"/>
            <a:ext cx="4800600" cy="2701925"/>
          </a:xfrm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F01DAF-4051-CF49-92DB-AC05CABF1E13}" type="slidenum">
              <a:rPr lang="en-US" sz="1100"/>
              <a:pPr/>
              <a:t>18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06178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E7592A9-2514-514B-BBF1-DC41F917DD9B}" type="slidenum">
              <a:rPr lang="en-US" sz="1100">
                <a:cs typeface="Arial" charset="0"/>
              </a:rPr>
              <a:pPr eaLnBrk="1" hangingPunct="1"/>
              <a:t>19</a:t>
            </a:fld>
            <a:endParaRPr lang="en-US" sz="1100">
              <a:cs typeface="Arial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31988" y="444500"/>
            <a:ext cx="3475037" cy="195580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070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CB5AEB-370E-0E42-98DA-9346EE0B0A69}" type="slidenum">
              <a:rPr lang="en-US" sz="1100">
                <a:cs typeface="Arial" charset="0"/>
              </a:rPr>
              <a:pPr eaLnBrk="1" hangingPunct="1"/>
              <a:t>20</a:t>
            </a:fld>
            <a:endParaRPr lang="en-US" sz="1100">
              <a:cs typeface="Arial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31988" y="444500"/>
            <a:ext cx="3475037" cy="19558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075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31988" y="444500"/>
            <a:ext cx="3475037" cy="1955800"/>
          </a:xfrm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044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7288" y="228600"/>
            <a:ext cx="4800600" cy="2701925"/>
          </a:xfrm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60AE47-42F8-B44F-B2F0-9E6B3324B5B4}" type="slidenum">
              <a:rPr lang="en-US" sz="1100"/>
              <a:pPr/>
              <a:t>22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8480005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31988" y="444500"/>
            <a:ext cx="3475037" cy="1955800"/>
          </a:xfrm>
          <a:ln/>
        </p:spPr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563" y="2497138"/>
            <a:ext cx="6732587" cy="638333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489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4821FB-15F0-4148-A875-C47E678AB36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454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7288" y="228600"/>
            <a:ext cx="4800600" cy="2701925"/>
          </a:xfrm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3BEF028-63E4-8746-8354-9BA2FA3CC253}" type="slidenum">
              <a:rPr lang="en-US" sz="1100"/>
              <a:pPr/>
              <a:t>24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240271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7288" y="228600"/>
            <a:ext cx="4800600" cy="2701925"/>
          </a:xfrm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3BEF028-63E4-8746-8354-9BA2FA3CC253}" type="slidenum">
              <a:rPr lang="en-US" sz="1100"/>
              <a:pPr/>
              <a:t>25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5555558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7288" y="228600"/>
            <a:ext cx="4800600" cy="2701925"/>
          </a:xfrm>
          <a:ln/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B6EC2B3-913B-964C-8913-B8375030C653}" type="slidenum">
              <a:rPr lang="en-US" sz="1100"/>
              <a:pPr/>
              <a:t>26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7603057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7288" y="228600"/>
            <a:ext cx="4800600" cy="2701925"/>
          </a:xfrm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3BEF028-63E4-8746-8354-9BA2FA3CC253}" type="slidenum">
              <a:rPr lang="en-US" sz="1100"/>
              <a:pPr/>
              <a:t>27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2417764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31988" y="444500"/>
            <a:ext cx="3475037" cy="1955800"/>
          </a:xfrm>
          <a:ln/>
        </p:spPr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563" y="2497138"/>
            <a:ext cx="6732587" cy="6383337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276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7288" y="228600"/>
            <a:ext cx="4800600" cy="270192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E3BDE46-3A41-2B46-97BB-FB24C9A202F7}" type="slidenum">
              <a:rPr lang="en-US" sz="1100"/>
              <a:pPr/>
              <a:t>29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4119929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228600"/>
            <a:ext cx="4800600" cy="2701925"/>
          </a:xfrm>
          <a:ln/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786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4821FB-15F0-4148-A875-C47E678AB36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186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7288" y="228600"/>
            <a:ext cx="4800600" cy="2701925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FB84D8-CA04-8545-989D-68B9F574063D}" type="slidenum">
              <a:rPr lang="en-US" sz="1100"/>
              <a:pPr/>
              <a:t>5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951679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31988" y="444500"/>
            <a:ext cx="3475037" cy="1955800"/>
          </a:xfrm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563" y="2497138"/>
            <a:ext cx="6732587" cy="6383337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035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ABDA-31E3-41C4-B420-35CB987C42C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074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7288" y="228600"/>
            <a:ext cx="4800600" cy="2701925"/>
          </a:xfrm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A2B82E-FB5C-214C-B7F7-92F455897A56}" type="slidenum">
              <a:rPr lang="en-US" sz="1100"/>
              <a:pPr/>
              <a:t>10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478819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7288" y="228600"/>
            <a:ext cx="4800600" cy="2701925"/>
          </a:xfrm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D5F63D7-21CD-BC47-B8C5-695308040CA6}" type="slidenum">
              <a:rPr lang="en-US" sz="1100"/>
              <a:pPr/>
              <a:t>11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66403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7288" y="228600"/>
            <a:ext cx="4800600" cy="2701925"/>
          </a:xfrm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6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charset="0"/>
              </a:rPr>
              <a:t>(c) 2008 Prentice-Hall, All rights reserved.</a:t>
            </a:r>
          </a:p>
        </p:txBody>
      </p:sp>
      <p:sp>
        <p:nvSpPr>
          <p:cNvPr id="37892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F25016-8F11-3A45-81F5-B7E977002937}" type="slidenum">
              <a:rPr lang="en-US" sz="1100"/>
              <a:pPr/>
              <a:t>12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227633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228600"/>
            <a:ext cx="4800600" cy="2701925"/>
          </a:xfrm>
          <a:ln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088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B056-7DD1-4DFE-8120-B43799FFC212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0708-B903-4427-BB07-8BCB50B292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685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B056-7DD1-4DFE-8120-B43799FFC212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0708-B903-4427-BB07-8BCB50B292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852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B056-7DD1-4DFE-8120-B43799FFC212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0708-B903-4427-BB07-8BCB50B292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493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B056-7DD1-4DFE-8120-B43799FFC212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0708-B903-4427-BB07-8BCB50B292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726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B056-7DD1-4DFE-8120-B43799FFC212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0708-B903-4427-BB07-8BCB50B292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46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B056-7DD1-4DFE-8120-B43799FFC212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0708-B903-4427-BB07-8BCB50B292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923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B056-7DD1-4DFE-8120-B43799FFC212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0708-B903-4427-BB07-8BCB50B292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77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B056-7DD1-4DFE-8120-B43799FFC212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0708-B903-4427-BB07-8BCB50B292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039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B056-7DD1-4DFE-8120-B43799FFC212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0708-B903-4427-BB07-8BCB50B292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069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B056-7DD1-4DFE-8120-B43799FFC212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0708-B903-4427-BB07-8BCB50B292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485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B056-7DD1-4DFE-8120-B43799FFC212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0708-B903-4427-BB07-8BCB50B292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50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5B056-7DD1-4DFE-8120-B43799FFC212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20708-B903-4427-BB07-8BCB50B292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56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03230236-80A0-44D1-AFFE-3F2775F6EBD6}"/>
              </a:ext>
            </a:extLst>
          </p:cNvPr>
          <p:cNvSpPr/>
          <p:nvPr/>
        </p:nvSpPr>
        <p:spPr>
          <a:xfrm>
            <a:off x="3869236" y="4744583"/>
            <a:ext cx="4453527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Motivation</a:t>
            </a:r>
            <a:endParaRPr lang="zh-CN" altLang="en-US" sz="6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E07C066-2502-4628-9F72-091F565FFD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34"/>
          <a:stretch/>
        </p:blipFill>
        <p:spPr>
          <a:xfrm>
            <a:off x="-1" y="2544"/>
            <a:ext cx="12210073" cy="3940059"/>
          </a:xfrm>
          <a:prstGeom prst="rect">
            <a:avLst/>
          </a:prstGeom>
        </p:spPr>
      </p:pic>
      <p:sp>
        <p:nvSpPr>
          <p:cNvPr id="15" name="Rounded Rectangle 909">
            <a:extLst>
              <a:ext uri="{FF2B5EF4-FFF2-40B4-BE49-F238E27FC236}">
                <a16:creationId xmlns:a16="http://schemas.microsoft.com/office/drawing/2014/main" id="{CED3CC9F-DD4B-4A6E-8E4A-2A5D79F212AA}"/>
              </a:ext>
            </a:extLst>
          </p:cNvPr>
          <p:cNvSpPr/>
          <p:nvPr/>
        </p:nvSpPr>
        <p:spPr bwMode="auto">
          <a:xfrm>
            <a:off x="0" y="3650068"/>
            <a:ext cx="12210072" cy="288982"/>
          </a:xfrm>
          <a:prstGeom prst="roundRect">
            <a:avLst>
              <a:gd name="adj" fmla="val 0"/>
            </a:avLst>
          </a:prstGeom>
          <a:solidFill>
            <a:schemeClr val="accent2">
              <a:lumMod val="10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365" dirty="0">
              <a:latin typeface="Agency FB" panose="020B0503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54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25"/>
          <p:cNvGrpSpPr>
            <a:grpSpLocks/>
          </p:cNvGrpSpPr>
          <p:nvPr/>
        </p:nvGrpSpPr>
        <p:grpSpPr bwMode="auto">
          <a:xfrm>
            <a:off x="2278626" y="2168013"/>
            <a:ext cx="4675188" cy="3470275"/>
            <a:chOff x="612" y="1421"/>
            <a:chExt cx="2945" cy="2186"/>
          </a:xfrm>
        </p:grpSpPr>
        <p:grpSp>
          <p:nvGrpSpPr>
            <p:cNvPr id="32771" name="Group 4"/>
            <p:cNvGrpSpPr>
              <a:grpSpLocks/>
            </p:cNvGrpSpPr>
            <p:nvPr/>
          </p:nvGrpSpPr>
          <p:grpSpPr bwMode="auto">
            <a:xfrm>
              <a:off x="612" y="1426"/>
              <a:ext cx="965" cy="830"/>
              <a:chOff x="612" y="1426"/>
              <a:chExt cx="965" cy="830"/>
            </a:xfrm>
          </p:grpSpPr>
          <p:sp>
            <p:nvSpPr>
              <p:cNvPr id="9241" name="Oval 2"/>
              <p:cNvSpPr>
                <a:spLocks noChangeArrowheads="1"/>
              </p:cNvSpPr>
              <p:nvPr/>
            </p:nvSpPr>
            <p:spPr bwMode="auto">
              <a:xfrm>
                <a:off x="612" y="1426"/>
                <a:ext cx="868" cy="83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92" name="Rectangle 3"/>
              <p:cNvSpPr>
                <a:spLocks noChangeArrowheads="1"/>
              </p:cNvSpPr>
              <p:nvPr/>
            </p:nvSpPr>
            <p:spPr bwMode="auto">
              <a:xfrm>
                <a:off x="667" y="1732"/>
                <a:ext cx="91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/>
                  <a:t>Valence</a:t>
                </a:r>
              </a:p>
            </p:txBody>
          </p:sp>
        </p:grpSp>
        <p:sp>
          <p:nvSpPr>
            <p:cNvPr id="9221" name="Oval 5"/>
            <p:cNvSpPr>
              <a:spLocks noChangeArrowheads="1"/>
            </p:cNvSpPr>
            <p:nvPr/>
          </p:nvSpPr>
          <p:spPr bwMode="auto">
            <a:xfrm>
              <a:off x="656" y="2769"/>
              <a:ext cx="873" cy="8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73" name="Rectangle 6"/>
            <p:cNvSpPr>
              <a:spLocks noChangeArrowheads="1"/>
            </p:cNvSpPr>
            <p:nvPr/>
          </p:nvSpPr>
          <p:spPr bwMode="auto">
            <a:xfrm>
              <a:off x="623" y="3061"/>
              <a:ext cx="11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/>
                <a:t>Instrumentality</a:t>
              </a:r>
            </a:p>
          </p:txBody>
        </p:sp>
        <p:sp>
          <p:nvSpPr>
            <p:cNvPr id="32774" name="Line 7"/>
            <p:cNvSpPr>
              <a:spLocks noChangeShapeType="1"/>
            </p:cNvSpPr>
            <p:nvPr/>
          </p:nvSpPr>
          <p:spPr bwMode="auto">
            <a:xfrm>
              <a:off x="1049" y="2429"/>
              <a:ext cx="0" cy="8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5" name="Line 8"/>
            <p:cNvSpPr>
              <a:spLocks noChangeShapeType="1"/>
            </p:cNvSpPr>
            <p:nvPr/>
          </p:nvSpPr>
          <p:spPr bwMode="auto">
            <a:xfrm flipV="1">
              <a:off x="1049" y="2260"/>
              <a:ext cx="0" cy="1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6" name="Line 9"/>
            <p:cNvSpPr>
              <a:spLocks noChangeShapeType="1"/>
            </p:cNvSpPr>
            <p:nvPr/>
          </p:nvSpPr>
          <p:spPr bwMode="auto">
            <a:xfrm flipV="1">
              <a:off x="1049" y="2556"/>
              <a:ext cx="0" cy="20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7" name="Line 10"/>
            <p:cNvSpPr>
              <a:spLocks noChangeShapeType="1"/>
            </p:cNvSpPr>
            <p:nvPr/>
          </p:nvSpPr>
          <p:spPr bwMode="auto">
            <a:xfrm>
              <a:off x="1049" y="2541"/>
              <a:ext cx="26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2778" name="Group 13"/>
            <p:cNvGrpSpPr>
              <a:grpSpLocks/>
            </p:cNvGrpSpPr>
            <p:nvPr/>
          </p:nvGrpSpPr>
          <p:grpSpPr bwMode="auto">
            <a:xfrm>
              <a:off x="1976" y="1421"/>
              <a:ext cx="879" cy="793"/>
              <a:chOff x="1976" y="1421"/>
              <a:chExt cx="879" cy="793"/>
            </a:xfrm>
          </p:grpSpPr>
          <p:sp>
            <p:nvSpPr>
              <p:cNvPr id="9239" name="Oval 11"/>
              <p:cNvSpPr>
                <a:spLocks noChangeArrowheads="1"/>
              </p:cNvSpPr>
              <p:nvPr/>
            </p:nvSpPr>
            <p:spPr bwMode="auto">
              <a:xfrm>
                <a:off x="1976" y="1421"/>
                <a:ext cx="830" cy="793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90" name="Rectangle 12"/>
              <p:cNvSpPr>
                <a:spLocks noChangeArrowheads="1"/>
              </p:cNvSpPr>
              <p:nvPr/>
            </p:nvSpPr>
            <p:spPr bwMode="auto">
              <a:xfrm>
                <a:off x="1985" y="1713"/>
                <a:ext cx="87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/>
                  <a:t>Expectancy</a:t>
                </a:r>
              </a:p>
            </p:txBody>
          </p:sp>
        </p:grpSp>
        <p:grpSp>
          <p:nvGrpSpPr>
            <p:cNvPr id="32779" name="Group 16"/>
            <p:cNvGrpSpPr>
              <a:grpSpLocks/>
            </p:cNvGrpSpPr>
            <p:nvPr/>
          </p:nvGrpSpPr>
          <p:grpSpPr bwMode="auto">
            <a:xfrm>
              <a:off x="2593" y="2349"/>
              <a:ext cx="964" cy="372"/>
              <a:chOff x="2593" y="2349"/>
              <a:chExt cx="964" cy="372"/>
            </a:xfrm>
          </p:grpSpPr>
          <p:sp>
            <p:nvSpPr>
              <p:cNvPr id="32787" name="Rectangle 14"/>
              <p:cNvSpPr>
                <a:spLocks noChangeArrowheads="1"/>
              </p:cNvSpPr>
              <p:nvPr/>
            </p:nvSpPr>
            <p:spPr bwMode="auto">
              <a:xfrm>
                <a:off x="2593" y="2349"/>
                <a:ext cx="784" cy="372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8" name="Rectangle 15"/>
              <p:cNvSpPr>
                <a:spLocks noChangeArrowheads="1"/>
              </p:cNvSpPr>
              <p:nvPr/>
            </p:nvSpPr>
            <p:spPr bwMode="auto">
              <a:xfrm>
                <a:off x="2721" y="2387"/>
                <a:ext cx="83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FFFFFF"/>
                    </a:solidFill>
                  </a:rPr>
                  <a:t>Effort</a:t>
                </a:r>
              </a:p>
            </p:txBody>
          </p:sp>
        </p:grpSp>
        <p:sp>
          <p:nvSpPr>
            <p:cNvPr id="32780" name="Line 17"/>
            <p:cNvSpPr>
              <a:spLocks noChangeShapeType="1"/>
            </p:cNvSpPr>
            <p:nvPr/>
          </p:nvSpPr>
          <p:spPr bwMode="auto">
            <a:xfrm>
              <a:off x="2148" y="2530"/>
              <a:ext cx="26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2781" name="Group 20"/>
            <p:cNvGrpSpPr>
              <a:grpSpLocks/>
            </p:cNvGrpSpPr>
            <p:nvPr/>
          </p:nvGrpSpPr>
          <p:grpSpPr bwMode="auto">
            <a:xfrm>
              <a:off x="1356" y="2222"/>
              <a:ext cx="837" cy="466"/>
              <a:chOff x="1356" y="2222"/>
              <a:chExt cx="837" cy="466"/>
            </a:xfrm>
          </p:grpSpPr>
          <p:sp>
            <p:nvSpPr>
              <p:cNvPr id="32785" name="Rectangle 18"/>
              <p:cNvSpPr>
                <a:spLocks noChangeArrowheads="1"/>
              </p:cNvSpPr>
              <p:nvPr/>
            </p:nvSpPr>
            <p:spPr bwMode="auto">
              <a:xfrm>
                <a:off x="1360" y="2222"/>
                <a:ext cx="800" cy="46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6" name="Rectangle 19"/>
              <p:cNvSpPr>
                <a:spLocks noChangeArrowheads="1"/>
              </p:cNvSpPr>
              <p:nvPr/>
            </p:nvSpPr>
            <p:spPr bwMode="auto">
              <a:xfrm>
                <a:off x="1356" y="2260"/>
                <a:ext cx="837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FFFFFF"/>
                    </a:solidFill>
                  </a:rPr>
                  <a:t>Desire to Perform</a:t>
                </a:r>
              </a:p>
            </p:txBody>
          </p:sp>
        </p:grpSp>
        <p:sp>
          <p:nvSpPr>
            <p:cNvPr id="32782" name="Line 22"/>
            <p:cNvSpPr>
              <a:spLocks noChangeShapeType="1"/>
            </p:cNvSpPr>
            <p:nvPr/>
          </p:nvSpPr>
          <p:spPr bwMode="auto">
            <a:xfrm flipV="1">
              <a:off x="2370" y="2260"/>
              <a:ext cx="0" cy="1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3" name="Line 23"/>
            <p:cNvSpPr>
              <a:spLocks noChangeShapeType="1"/>
            </p:cNvSpPr>
            <p:nvPr/>
          </p:nvSpPr>
          <p:spPr bwMode="auto">
            <a:xfrm>
              <a:off x="2457" y="2514"/>
              <a:ext cx="130" cy="1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4" name="Line 24"/>
            <p:cNvSpPr>
              <a:spLocks noChangeShapeType="1"/>
            </p:cNvSpPr>
            <p:nvPr/>
          </p:nvSpPr>
          <p:spPr bwMode="auto">
            <a:xfrm>
              <a:off x="2370" y="2429"/>
              <a:ext cx="0" cy="8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330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36775" y="609600"/>
            <a:ext cx="8153400" cy="990600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sz="4800" dirty="0">
                <a:solidFill>
                  <a:schemeClr val="accent2"/>
                </a:solidFill>
                <a:latin typeface="Tw Cen MT" charset="0"/>
              </a:rPr>
              <a:t>Need Theories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02826" y="1600200"/>
            <a:ext cx="10586168" cy="4495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Needs can motivate individual behavior</a:t>
            </a:r>
          </a:p>
          <a:p>
            <a:pPr marL="742950" lvl="1" indent="-285750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Biological or instinctive</a:t>
            </a:r>
          </a:p>
          <a:p>
            <a:pPr marL="742950" lvl="1" indent="-285750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Drives</a:t>
            </a:r>
          </a:p>
          <a:p>
            <a:pPr marL="742950" lvl="1" indent="-285750"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People behave as they do to satisfy needs</a:t>
            </a:r>
          </a:p>
          <a:p>
            <a:pPr eaLnBrk="1" hangingPunct="1"/>
            <a:endParaRPr lang="en-US" sz="3200" dirty="0">
              <a:latin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714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2133600" y="415072"/>
            <a:ext cx="8153400" cy="990600"/>
          </a:xfrm>
        </p:spPr>
        <p:txBody>
          <a:bodyPr/>
          <a:lstStyle/>
          <a:p>
            <a:pPr algn="ctr" eaLnBrk="1" hangingPunct="1"/>
            <a:r>
              <a:rPr lang="en-US">
                <a:latin typeface="Tw Cen MT" charset="0"/>
              </a:rPr>
              <a:t>Maslow’s Hierarchy of Needs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2209800" y="1574800"/>
            <a:ext cx="8077200" cy="4953000"/>
          </a:xfrm>
        </p:spPr>
        <p:txBody>
          <a:bodyPr/>
          <a:lstStyle/>
          <a:p>
            <a:pPr indent="12700"/>
            <a:endParaRPr lang="en-US" sz="2200">
              <a:latin typeface="Tw Cen MT" charset="0"/>
            </a:endParaRPr>
          </a:p>
          <a:p>
            <a:pPr indent="12700">
              <a:buNone/>
            </a:pPr>
            <a:endParaRPr lang="en-US" sz="2200">
              <a:latin typeface="Tw Cen MT" charset="0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2895600" y="2057400"/>
          <a:ext cx="69342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6868" name="TextBox 6"/>
          <p:cNvSpPr txBox="1">
            <a:spLocks noChangeArrowheads="1"/>
          </p:cNvSpPr>
          <p:nvPr/>
        </p:nvSpPr>
        <p:spPr bwMode="auto">
          <a:xfrm>
            <a:off x="2473520" y="5164139"/>
            <a:ext cx="18966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Lower Order</a:t>
            </a:r>
          </a:p>
          <a:p>
            <a:pPr algn="ctr"/>
            <a:endParaRPr lang="en-US"/>
          </a:p>
        </p:txBody>
      </p:sp>
      <p:sp>
        <p:nvSpPr>
          <p:cNvPr id="36869" name="TextBox 7"/>
          <p:cNvSpPr txBox="1">
            <a:spLocks noChangeArrowheads="1"/>
          </p:cNvSpPr>
          <p:nvPr/>
        </p:nvSpPr>
        <p:spPr bwMode="auto">
          <a:xfrm>
            <a:off x="2443025" y="3681414"/>
            <a:ext cx="19656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Higher Order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6566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/>
          </p:cNvSpPr>
          <p:nvPr>
            <p:ph type="title"/>
          </p:nvPr>
        </p:nvSpPr>
        <p:spPr>
          <a:xfrm>
            <a:off x="2136775" y="609600"/>
            <a:ext cx="8153400" cy="990600"/>
          </a:xfrm>
        </p:spPr>
        <p:txBody>
          <a:bodyPr/>
          <a:lstStyle/>
          <a:p>
            <a:pPr algn="ctr"/>
            <a:r>
              <a:rPr lang="en-US" dirty="0">
                <a:latin typeface="Tw Cen MT" charset="0"/>
              </a:rPr>
              <a:t>McClelland’</a:t>
            </a:r>
            <a:r>
              <a:rPr lang="en-US" altLang="ja-JP" dirty="0">
                <a:latin typeface="Tw Cen MT" charset="0"/>
              </a:rPr>
              <a:t>s Needs</a:t>
            </a:r>
            <a:endParaRPr lang="en-US" dirty="0">
              <a:latin typeface="Tw Cen MT" charset="0"/>
            </a:endParaRPr>
          </a:p>
        </p:txBody>
      </p:sp>
      <p:sp>
        <p:nvSpPr>
          <p:cNvPr id="38914" name="Rectangle 3"/>
          <p:cNvSpPr>
            <a:spLocks noGrp="1"/>
          </p:cNvSpPr>
          <p:nvPr>
            <p:ph type="body" idx="1"/>
          </p:nvPr>
        </p:nvSpPr>
        <p:spPr>
          <a:xfrm>
            <a:off x="2136775" y="1983582"/>
            <a:ext cx="8153400" cy="4142582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Need for Achievement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Need for Affiliation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Need for Power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290" y="1983582"/>
            <a:ext cx="37592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68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val 3"/>
          <p:cNvSpPr>
            <a:spLocks noChangeArrowheads="1"/>
          </p:cNvSpPr>
          <p:nvPr/>
        </p:nvSpPr>
        <p:spPr bwMode="auto">
          <a:xfrm>
            <a:off x="1568041" y="1682750"/>
            <a:ext cx="977900" cy="9779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40962" name="Group 6"/>
          <p:cNvGrpSpPr>
            <a:grpSpLocks/>
          </p:cNvGrpSpPr>
          <p:nvPr/>
        </p:nvGrpSpPr>
        <p:grpSpPr bwMode="auto">
          <a:xfrm>
            <a:off x="2380841" y="2263776"/>
            <a:ext cx="1531938" cy="1317625"/>
            <a:chOff x="612" y="1426"/>
            <a:chExt cx="965" cy="830"/>
          </a:xfrm>
        </p:grpSpPr>
        <p:sp>
          <p:nvSpPr>
            <p:cNvPr id="12314" name="Oval 4"/>
            <p:cNvSpPr>
              <a:spLocks noChangeArrowheads="1"/>
            </p:cNvSpPr>
            <p:nvPr/>
          </p:nvSpPr>
          <p:spPr bwMode="auto">
            <a:xfrm>
              <a:off x="612" y="1426"/>
              <a:ext cx="868" cy="83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986" name="Rectangle 5"/>
            <p:cNvSpPr>
              <a:spLocks noChangeArrowheads="1"/>
            </p:cNvSpPr>
            <p:nvPr/>
          </p:nvSpPr>
          <p:spPr bwMode="auto">
            <a:xfrm>
              <a:off x="667" y="1732"/>
              <a:ext cx="91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Valence</a:t>
              </a:r>
            </a:p>
          </p:txBody>
        </p:sp>
      </p:grpSp>
      <p:grpSp>
        <p:nvGrpSpPr>
          <p:cNvPr id="40963" name="Group 9"/>
          <p:cNvGrpSpPr>
            <a:grpSpLocks/>
          </p:cNvGrpSpPr>
          <p:nvPr/>
        </p:nvGrpSpPr>
        <p:grpSpPr bwMode="auto">
          <a:xfrm>
            <a:off x="4546192" y="2255839"/>
            <a:ext cx="1395413" cy="1258887"/>
            <a:chOff x="1976" y="1421"/>
            <a:chExt cx="879" cy="793"/>
          </a:xfrm>
        </p:grpSpPr>
        <p:sp>
          <p:nvSpPr>
            <p:cNvPr id="12312" name="Oval 7"/>
            <p:cNvSpPr>
              <a:spLocks noChangeArrowheads="1"/>
            </p:cNvSpPr>
            <p:nvPr/>
          </p:nvSpPr>
          <p:spPr bwMode="auto">
            <a:xfrm>
              <a:off x="1976" y="1421"/>
              <a:ext cx="830" cy="79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984" name="Rectangle 8"/>
            <p:cNvSpPr>
              <a:spLocks noChangeArrowheads="1"/>
            </p:cNvSpPr>
            <p:nvPr/>
          </p:nvSpPr>
          <p:spPr bwMode="auto">
            <a:xfrm>
              <a:off x="1985" y="1713"/>
              <a:ext cx="87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Expectancy</a:t>
              </a:r>
            </a:p>
          </p:txBody>
        </p:sp>
      </p:grpSp>
      <p:sp>
        <p:nvSpPr>
          <p:cNvPr id="12293" name="Oval 10"/>
          <p:cNvSpPr>
            <a:spLocks noChangeArrowheads="1"/>
          </p:cNvSpPr>
          <p:nvPr/>
        </p:nvSpPr>
        <p:spPr bwMode="auto">
          <a:xfrm>
            <a:off x="2450691" y="4395789"/>
            <a:ext cx="1385888" cy="13303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65" name="Rectangle 11"/>
          <p:cNvSpPr>
            <a:spLocks noChangeArrowheads="1"/>
          </p:cNvSpPr>
          <p:nvPr/>
        </p:nvSpPr>
        <p:spPr bwMode="auto">
          <a:xfrm>
            <a:off x="2398304" y="4859338"/>
            <a:ext cx="1797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Instrumentality</a:t>
            </a:r>
          </a:p>
        </p:txBody>
      </p:sp>
      <p:grpSp>
        <p:nvGrpSpPr>
          <p:cNvPr id="40966" name="Group 14"/>
          <p:cNvGrpSpPr>
            <a:grpSpLocks/>
          </p:cNvGrpSpPr>
          <p:nvPr/>
        </p:nvGrpSpPr>
        <p:grpSpPr bwMode="auto">
          <a:xfrm>
            <a:off x="3561941" y="3527426"/>
            <a:ext cx="1352550" cy="708025"/>
            <a:chOff x="1356" y="2222"/>
            <a:chExt cx="852" cy="446"/>
          </a:xfrm>
        </p:grpSpPr>
        <p:sp>
          <p:nvSpPr>
            <p:cNvPr id="40981" name="Rectangle 12"/>
            <p:cNvSpPr>
              <a:spLocks noChangeArrowheads="1"/>
            </p:cNvSpPr>
            <p:nvPr/>
          </p:nvSpPr>
          <p:spPr bwMode="auto">
            <a:xfrm>
              <a:off x="1360" y="2222"/>
              <a:ext cx="800" cy="418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2" name="Rectangle 13"/>
            <p:cNvSpPr>
              <a:spLocks noChangeArrowheads="1"/>
            </p:cNvSpPr>
            <p:nvPr/>
          </p:nvSpPr>
          <p:spPr bwMode="auto">
            <a:xfrm>
              <a:off x="1356" y="2260"/>
              <a:ext cx="852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FFFF"/>
                  </a:solidFill>
                </a:rPr>
                <a:t>Desire to Perform</a:t>
              </a:r>
            </a:p>
          </p:txBody>
        </p:sp>
      </p:grpSp>
      <p:grpSp>
        <p:nvGrpSpPr>
          <p:cNvPr id="40967" name="Group 17"/>
          <p:cNvGrpSpPr>
            <a:grpSpLocks/>
          </p:cNvGrpSpPr>
          <p:nvPr/>
        </p:nvGrpSpPr>
        <p:grpSpPr bwMode="auto">
          <a:xfrm>
            <a:off x="5525679" y="3729038"/>
            <a:ext cx="1530350" cy="590550"/>
            <a:chOff x="2593" y="2349"/>
            <a:chExt cx="964" cy="372"/>
          </a:xfrm>
        </p:grpSpPr>
        <p:sp>
          <p:nvSpPr>
            <p:cNvPr id="40979" name="Rectangle 15"/>
            <p:cNvSpPr>
              <a:spLocks noChangeArrowheads="1"/>
            </p:cNvSpPr>
            <p:nvPr/>
          </p:nvSpPr>
          <p:spPr bwMode="auto">
            <a:xfrm>
              <a:off x="2593" y="2349"/>
              <a:ext cx="784" cy="37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0" name="Rectangle 16"/>
            <p:cNvSpPr>
              <a:spLocks noChangeArrowheads="1"/>
            </p:cNvSpPr>
            <p:nvPr/>
          </p:nvSpPr>
          <p:spPr bwMode="auto">
            <a:xfrm>
              <a:off x="2721" y="2387"/>
              <a:ext cx="8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FFFF"/>
                  </a:solidFill>
                </a:rPr>
                <a:t>Effort</a:t>
              </a:r>
            </a:p>
          </p:txBody>
        </p:sp>
      </p:grpSp>
      <p:sp>
        <p:nvSpPr>
          <p:cNvPr id="40968" name="Line 18"/>
          <p:cNvSpPr>
            <a:spLocks noChangeShapeType="1"/>
          </p:cNvSpPr>
          <p:nvPr/>
        </p:nvSpPr>
        <p:spPr bwMode="auto">
          <a:xfrm>
            <a:off x="3074579" y="3856039"/>
            <a:ext cx="0" cy="1349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Line 19"/>
          <p:cNvSpPr>
            <a:spLocks noChangeShapeType="1"/>
          </p:cNvSpPr>
          <p:nvPr/>
        </p:nvSpPr>
        <p:spPr bwMode="auto">
          <a:xfrm flipV="1">
            <a:off x="3074579" y="3587750"/>
            <a:ext cx="0" cy="268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Line 20"/>
          <p:cNvSpPr>
            <a:spLocks noChangeShapeType="1"/>
          </p:cNvSpPr>
          <p:nvPr/>
        </p:nvSpPr>
        <p:spPr bwMode="auto">
          <a:xfrm flipV="1">
            <a:off x="3074579" y="4057650"/>
            <a:ext cx="0" cy="3317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Line 21"/>
          <p:cNvSpPr>
            <a:spLocks noChangeShapeType="1"/>
          </p:cNvSpPr>
          <p:nvPr/>
        </p:nvSpPr>
        <p:spPr bwMode="auto">
          <a:xfrm>
            <a:off x="3074580" y="4025900"/>
            <a:ext cx="4222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Line 22"/>
          <p:cNvSpPr>
            <a:spLocks noChangeShapeType="1"/>
          </p:cNvSpPr>
          <p:nvPr/>
        </p:nvSpPr>
        <p:spPr bwMode="auto">
          <a:xfrm>
            <a:off x="5171666" y="3856039"/>
            <a:ext cx="0" cy="1349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Line 23"/>
          <p:cNvSpPr>
            <a:spLocks noChangeShapeType="1"/>
          </p:cNvSpPr>
          <p:nvPr/>
        </p:nvSpPr>
        <p:spPr bwMode="auto">
          <a:xfrm flipV="1">
            <a:off x="5171666" y="3587750"/>
            <a:ext cx="0" cy="268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Line 24"/>
          <p:cNvSpPr>
            <a:spLocks noChangeShapeType="1"/>
          </p:cNvSpPr>
          <p:nvPr/>
        </p:nvSpPr>
        <p:spPr bwMode="auto">
          <a:xfrm>
            <a:off x="5309780" y="3990975"/>
            <a:ext cx="206375" cy="203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Line 25"/>
          <p:cNvSpPr>
            <a:spLocks noChangeShapeType="1"/>
          </p:cNvSpPr>
          <p:nvPr/>
        </p:nvSpPr>
        <p:spPr bwMode="auto">
          <a:xfrm>
            <a:off x="4819242" y="4025900"/>
            <a:ext cx="4222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Rectangle 26"/>
          <p:cNvSpPr>
            <a:spLocks noChangeArrowheads="1"/>
          </p:cNvSpPr>
          <p:nvPr/>
        </p:nvSpPr>
        <p:spPr bwMode="auto">
          <a:xfrm>
            <a:off x="1637891" y="1981201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Needs</a:t>
            </a:r>
          </a:p>
        </p:txBody>
      </p:sp>
      <p:sp>
        <p:nvSpPr>
          <p:cNvPr id="40977" name="Line 27"/>
          <p:cNvSpPr>
            <a:spLocks noChangeShapeType="1"/>
          </p:cNvSpPr>
          <p:nvPr/>
        </p:nvSpPr>
        <p:spPr bwMode="auto">
          <a:xfrm>
            <a:off x="2018891" y="2667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28"/>
          <p:cNvSpPr>
            <a:spLocks noChangeShapeType="1"/>
          </p:cNvSpPr>
          <p:nvPr/>
        </p:nvSpPr>
        <p:spPr bwMode="auto">
          <a:xfrm>
            <a:off x="2018891" y="3048000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0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5" descr="C:\Users\Kir\AppData\Local\Microsoft\Windows\Temporary Internet Files\Content.IE5\VJI4UZW9\MPj04230840000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3" b="38568"/>
          <a:stretch/>
        </p:blipFill>
        <p:spPr bwMode="auto">
          <a:xfrm>
            <a:off x="5251704" y="2277895"/>
            <a:ext cx="6940296" cy="390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3"/>
          <p:cNvSpPr>
            <a:spLocks noGrp="1" noChangeArrowheads="1"/>
          </p:cNvSpPr>
          <p:nvPr>
            <p:ph idx="1"/>
          </p:nvPr>
        </p:nvSpPr>
        <p:spPr>
          <a:xfrm>
            <a:off x="525516" y="2918720"/>
            <a:ext cx="4593021" cy="2619839"/>
          </a:xfrm>
        </p:spPr>
        <p:txBody>
          <a:bodyPr anchor="ctr">
            <a:noAutofit/>
          </a:bodyPr>
          <a:lstStyle/>
          <a:p>
            <a:pPr marL="0" indent="0" eaLnBrk="1" hangingPunct="1">
              <a:buNone/>
              <a:defRPr/>
            </a:pPr>
            <a:r>
              <a:rPr lang="en-US" b="1" dirty="0">
                <a:latin typeface="Arial" charset="0"/>
                <a:cs typeface="Arial" charset="0"/>
              </a:rPr>
              <a:t>Motivation comes from the work environment</a:t>
            </a:r>
          </a:p>
          <a:p>
            <a:pPr marL="457200" lvl="1" indent="0" eaLnBrk="1" hangingPunct="1">
              <a:buNone/>
              <a:defRPr/>
            </a:pPr>
            <a:r>
              <a:rPr lang="en-US" sz="2800" u="sng" dirty="0">
                <a:latin typeface="Arial" charset="0"/>
                <a:cs typeface="Arial" charset="0"/>
              </a:rPr>
              <a:t>Instead of</a:t>
            </a:r>
            <a:r>
              <a:rPr lang="en-US" sz="2800" dirty="0">
                <a:latin typeface="Arial" charset="0"/>
                <a:cs typeface="Arial" charset="0"/>
              </a:rPr>
              <a:t> the people</a:t>
            </a:r>
          </a:p>
          <a:p>
            <a:pPr eaLnBrk="1" hangingPunct="1">
              <a:defRPr/>
            </a:pP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8DA90C8-F3F5-2744-96FC-2479A86851B6}"/>
              </a:ext>
            </a:extLst>
          </p:cNvPr>
          <p:cNvSpPr txBox="1"/>
          <p:nvPr/>
        </p:nvSpPr>
        <p:spPr>
          <a:xfrm>
            <a:off x="4018112" y="313206"/>
            <a:ext cx="3744384" cy="135421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accent6"/>
                </a:solidFill>
                <a:latin typeface="Tw Cen MT" charset="0"/>
              </a:rPr>
              <a:t>Work Design Theory</a:t>
            </a:r>
            <a:endParaRPr lang="zh-CN" altLang="en-US" sz="4400" b="1" dirty="0">
              <a:solidFill>
                <a:schemeClr val="accent6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" name="组合 23">
            <a:extLst>
              <a:ext uri="{FF2B5EF4-FFF2-40B4-BE49-F238E27FC236}">
                <a16:creationId xmlns:a16="http://schemas.microsoft.com/office/drawing/2014/main" id="{C0954ADF-AADB-F64C-9A0B-942678F65191}"/>
              </a:ext>
            </a:extLst>
          </p:cNvPr>
          <p:cNvGrpSpPr/>
          <p:nvPr/>
        </p:nvGrpSpPr>
        <p:grpSpPr>
          <a:xfrm>
            <a:off x="840371" y="974430"/>
            <a:ext cx="10511263" cy="0"/>
            <a:chOff x="1028775" y="591989"/>
            <a:chExt cx="11086097" cy="0"/>
          </a:xfrm>
        </p:grpSpPr>
        <p:cxnSp>
          <p:nvCxnSpPr>
            <p:cNvPr id="10" name="直接连接符 24">
              <a:extLst>
                <a:ext uri="{FF2B5EF4-FFF2-40B4-BE49-F238E27FC236}">
                  <a16:creationId xmlns:a16="http://schemas.microsoft.com/office/drawing/2014/main" id="{11B47D27-CBFA-5A47-BC33-2CEC2C94BF07}"/>
                </a:ext>
              </a:extLst>
            </p:cNvPr>
            <p:cNvCxnSpPr/>
            <p:nvPr/>
          </p:nvCxnSpPr>
          <p:spPr>
            <a:xfrm>
              <a:off x="10287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25">
              <a:extLst>
                <a:ext uri="{FF2B5EF4-FFF2-40B4-BE49-F238E27FC236}">
                  <a16:creationId xmlns:a16="http://schemas.microsoft.com/office/drawing/2014/main" id="{C93731EE-D17F-3B4F-95CF-C4709C4643AA}"/>
                </a:ext>
              </a:extLst>
            </p:cNvPr>
            <p:cNvCxnSpPr/>
            <p:nvPr/>
          </p:nvCxnSpPr>
          <p:spPr>
            <a:xfrm>
              <a:off x="86106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7202368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5" descr="C:\Users\Kir\AppData\Local\Microsoft\Windows\Temporary Internet Files\Content.IE5\FIKS5T0L\MPj04229890000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"/>
          <a:stretch/>
        </p:blipFill>
        <p:spPr bwMode="auto">
          <a:xfrm>
            <a:off x="3306519" y="1587"/>
            <a:ext cx="4846882" cy="6856413"/>
          </a:xfrm>
          <a:custGeom>
            <a:avLst/>
            <a:gdLst>
              <a:gd name="connsiteX0" fmla="*/ 121782 w 5110407"/>
              <a:gd name="connsiteY0" fmla="*/ 0 h 6856413"/>
              <a:gd name="connsiteX1" fmla="*/ 4731440 w 5110407"/>
              <a:gd name="connsiteY1" fmla="*/ 0 h 6856413"/>
              <a:gd name="connsiteX2" fmla="*/ 4775629 w 5110407"/>
              <a:gd name="connsiteY2" fmla="*/ 179775 h 6856413"/>
              <a:gd name="connsiteX3" fmla="*/ 5084710 w 5110407"/>
              <a:gd name="connsiteY3" fmla="*/ 4108260 h 6856413"/>
              <a:gd name="connsiteX4" fmla="*/ 4768709 w 5110407"/>
              <a:gd name="connsiteY4" fmla="*/ 6381464 h 6856413"/>
              <a:gd name="connsiteX5" fmla="*/ 4653290 w 5110407"/>
              <a:gd name="connsiteY5" fmla="*/ 6856413 h 6856413"/>
              <a:gd name="connsiteX6" fmla="*/ 0 w 5110407"/>
              <a:gd name="connsiteY6" fmla="*/ 6856413 h 6856413"/>
              <a:gd name="connsiteX7" fmla="*/ 21062 w 5110407"/>
              <a:gd name="connsiteY7" fmla="*/ 6803488 h 6856413"/>
              <a:gd name="connsiteX8" fmla="*/ 636462 w 5110407"/>
              <a:gd name="connsiteY8" fmla="*/ 3844830 h 6856413"/>
              <a:gd name="connsiteX9" fmla="*/ 203879 w 5110407"/>
              <a:gd name="connsiteY9" fmla="*/ 236924 h 685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10407" h="6856413">
                <a:moveTo>
                  <a:pt x="121782" y="0"/>
                </a:moveTo>
                <a:lnTo>
                  <a:pt x="4731440" y="0"/>
                </a:lnTo>
                <a:lnTo>
                  <a:pt x="4775629" y="179775"/>
                </a:lnTo>
                <a:cubicBezTo>
                  <a:pt x="5052916" y="1415453"/>
                  <a:pt x="5165791" y="2739148"/>
                  <a:pt x="5084710" y="4108260"/>
                </a:cubicBezTo>
                <a:cubicBezTo>
                  <a:pt x="5038379" y="4890611"/>
                  <a:pt x="4930907" y="5650759"/>
                  <a:pt x="4768709" y="6381464"/>
                </a:cubicBezTo>
                <a:lnTo>
                  <a:pt x="4653290" y="6856413"/>
                </a:lnTo>
                <a:lnTo>
                  <a:pt x="0" y="6856413"/>
                </a:lnTo>
                <a:lnTo>
                  <a:pt x="21062" y="6803488"/>
                </a:lnTo>
                <a:cubicBezTo>
                  <a:pt x="355644" y="5917239"/>
                  <a:pt x="573134" y="4914171"/>
                  <a:pt x="636462" y="3844830"/>
                </a:cubicBezTo>
                <a:cubicBezTo>
                  <a:pt x="713862" y="2537857"/>
                  <a:pt x="550895" y="1302013"/>
                  <a:pt x="203879" y="23692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8" name="AutoShape 2"/>
          <p:cNvSpPr>
            <a:spLocks noGrp="1" noChangeArrowheads="1"/>
          </p:cNvSpPr>
          <p:nvPr>
            <p:ph type="title"/>
          </p:nvPr>
        </p:nvSpPr>
        <p:spPr>
          <a:xfrm>
            <a:off x="481012" y="485775"/>
            <a:ext cx="2825506" cy="57197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300" b="1" dirty="0">
                <a:ea typeface="+mj-ea"/>
                <a:cs typeface="+mj-cs"/>
              </a:rPr>
              <a:t>Job Characteristics</a:t>
            </a:r>
          </a:p>
        </p:txBody>
      </p:sp>
      <p:sp>
        <p:nvSpPr>
          <p:cNvPr id="79874" name="AutoShape 3"/>
          <p:cNvSpPr>
            <a:spLocks noGrp="1" noChangeArrowheads="1"/>
          </p:cNvSpPr>
          <p:nvPr>
            <p:ph idx="1"/>
          </p:nvPr>
        </p:nvSpPr>
        <p:spPr>
          <a:xfrm>
            <a:off x="8416925" y="485774"/>
            <a:ext cx="3292475" cy="5719763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sz="2400" b="1" dirty="0">
                <a:latin typeface="Arial" charset="0"/>
                <a:cs typeface="Arial" charset="0"/>
              </a:rPr>
              <a:t>Skill variety</a:t>
            </a:r>
          </a:p>
          <a:p>
            <a:pPr lvl="1" eaLnBrk="1" hangingPunct="1"/>
            <a:endParaRPr lang="en-US" dirty="0">
              <a:latin typeface="Arial" charset="0"/>
              <a:cs typeface="Arial" charset="0"/>
            </a:endParaRPr>
          </a:p>
          <a:p>
            <a:pPr eaLnBrk="1" hangingPunct="1"/>
            <a:r>
              <a:rPr lang="en-US" sz="2400" b="1" dirty="0">
                <a:latin typeface="Arial" charset="0"/>
                <a:cs typeface="Arial" charset="0"/>
              </a:rPr>
              <a:t>Task identity</a:t>
            </a:r>
          </a:p>
          <a:p>
            <a:pPr eaLnBrk="1" hangingPunct="1"/>
            <a:endParaRPr lang="en-US" sz="2400" b="1" dirty="0">
              <a:latin typeface="Arial" charset="0"/>
              <a:cs typeface="Arial" charset="0"/>
            </a:endParaRPr>
          </a:p>
          <a:p>
            <a:pPr eaLnBrk="1" hangingPunct="1"/>
            <a:r>
              <a:rPr lang="en-US" sz="2400" b="1" dirty="0">
                <a:latin typeface="Arial" charset="0"/>
                <a:cs typeface="Arial" charset="0"/>
              </a:rPr>
              <a:t>Task significance</a:t>
            </a:r>
          </a:p>
          <a:p>
            <a:pPr lvl="1" eaLnBrk="1" hangingPunct="1"/>
            <a:endParaRPr lang="en-US" dirty="0">
              <a:latin typeface="Arial" charset="0"/>
              <a:cs typeface="Arial" charset="0"/>
            </a:endParaRPr>
          </a:p>
          <a:p>
            <a:pPr eaLnBrk="1" hangingPunct="1"/>
            <a:r>
              <a:rPr lang="en-US" sz="2400" b="1" dirty="0">
                <a:latin typeface="Arial" charset="0"/>
                <a:cs typeface="Arial" charset="0"/>
              </a:rPr>
              <a:t>Autonomy</a:t>
            </a:r>
          </a:p>
          <a:p>
            <a:pPr lvl="1" eaLnBrk="1" hangingPunct="1"/>
            <a:endParaRPr lang="en-US" dirty="0">
              <a:latin typeface="Arial" charset="0"/>
              <a:cs typeface="Arial" charset="0"/>
            </a:endParaRPr>
          </a:p>
          <a:p>
            <a:pPr eaLnBrk="1" hangingPunct="1"/>
            <a:r>
              <a:rPr lang="en-US" sz="2400" b="1" dirty="0">
                <a:latin typeface="Arial" charset="0"/>
                <a:cs typeface="Arial" charset="0"/>
              </a:rPr>
              <a:t>Task feedback</a:t>
            </a:r>
          </a:p>
        </p:txBody>
      </p:sp>
    </p:spTree>
    <p:extLst>
      <p:ext uri="{BB962C8B-B14F-4D97-AF65-F5344CB8AC3E}">
        <p14:creationId xmlns:p14="http://schemas.microsoft.com/office/powerpoint/2010/main" val="1531299663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2" name="Rectangle 3">
            <a:extLst>
              <a:ext uri="{FF2B5EF4-FFF2-40B4-BE49-F238E27FC236}">
                <a16:creationId xmlns:a16="http://schemas.microsoft.com/office/drawing/2014/main" id="{D29D1C3E-60E5-4367-80CE-7DFBDF1DDEB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262063" y="2013055"/>
          <a:ext cx="9858191" cy="4201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8">
            <a:extLst>
              <a:ext uri="{FF2B5EF4-FFF2-40B4-BE49-F238E27FC236}">
                <a16:creationId xmlns:a16="http://schemas.microsoft.com/office/drawing/2014/main" id="{8A6742FF-BAEF-9743-84B4-60F76F1460BE}"/>
              </a:ext>
            </a:extLst>
          </p:cNvPr>
          <p:cNvSpPr txBox="1"/>
          <p:nvPr/>
        </p:nvSpPr>
        <p:spPr>
          <a:xfrm>
            <a:off x="4018112" y="504931"/>
            <a:ext cx="3744384" cy="135421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accent6"/>
                </a:solidFill>
                <a:latin typeface="Tw Cen MT" charset="0"/>
              </a:rPr>
              <a:t>Reinforcement Theory</a:t>
            </a:r>
            <a:endParaRPr lang="zh-CN" altLang="en-US" sz="4400" b="1" dirty="0">
              <a:solidFill>
                <a:schemeClr val="accent6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7" name="组合 23">
            <a:extLst>
              <a:ext uri="{FF2B5EF4-FFF2-40B4-BE49-F238E27FC236}">
                <a16:creationId xmlns:a16="http://schemas.microsoft.com/office/drawing/2014/main" id="{980426E5-5B41-7741-92CD-570C6580BE2A}"/>
              </a:ext>
            </a:extLst>
          </p:cNvPr>
          <p:cNvGrpSpPr/>
          <p:nvPr/>
        </p:nvGrpSpPr>
        <p:grpSpPr>
          <a:xfrm>
            <a:off x="840371" y="974430"/>
            <a:ext cx="10511263" cy="0"/>
            <a:chOff x="1028775" y="591989"/>
            <a:chExt cx="11086097" cy="0"/>
          </a:xfrm>
        </p:grpSpPr>
        <p:cxnSp>
          <p:nvCxnSpPr>
            <p:cNvPr id="8" name="直接连接符 24">
              <a:extLst>
                <a:ext uri="{FF2B5EF4-FFF2-40B4-BE49-F238E27FC236}">
                  <a16:creationId xmlns:a16="http://schemas.microsoft.com/office/drawing/2014/main" id="{B5FB59CD-F6CF-084F-A83F-FD23C392E943}"/>
                </a:ext>
              </a:extLst>
            </p:cNvPr>
            <p:cNvCxnSpPr/>
            <p:nvPr/>
          </p:nvCxnSpPr>
          <p:spPr>
            <a:xfrm>
              <a:off x="10287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25">
              <a:extLst>
                <a:ext uri="{FF2B5EF4-FFF2-40B4-BE49-F238E27FC236}">
                  <a16:creationId xmlns:a16="http://schemas.microsoft.com/office/drawing/2014/main" id="{04B29A19-74CF-2A43-BD73-4940F70C339F}"/>
                </a:ext>
              </a:extLst>
            </p:cNvPr>
            <p:cNvCxnSpPr/>
            <p:nvPr/>
          </p:nvCxnSpPr>
          <p:spPr>
            <a:xfrm>
              <a:off x="86106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3630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5" name="Group 31"/>
          <p:cNvGrpSpPr>
            <a:grpSpLocks/>
          </p:cNvGrpSpPr>
          <p:nvPr/>
        </p:nvGrpSpPr>
        <p:grpSpPr bwMode="auto">
          <a:xfrm>
            <a:off x="1694016" y="1217356"/>
            <a:ext cx="5570538" cy="4711700"/>
            <a:chOff x="48" y="1060"/>
            <a:chExt cx="3509" cy="2968"/>
          </a:xfrm>
        </p:grpSpPr>
        <p:grpSp>
          <p:nvGrpSpPr>
            <p:cNvPr id="47107" name="Group 4"/>
            <p:cNvGrpSpPr>
              <a:grpSpLocks/>
            </p:cNvGrpSpPr>
            <p:nvPr/>
          </p:nvGrpSpPr>
          <p:grpSpPr bwMode="auto">
            <a:xfrm>
              <a:off x="612" y="1426"/>
              <a:ext cx="965" cy="830"/>
              <a:chOff x="612" y="1426"/>
              <a:chExt cx="965" cy="830"/>
            </a:xfrm>
          </p:grpSpPr>
          <p:sp>
            <p:nvSpPr>
              <p:cNvPr id="17438" name="Oval 2"/>
              <p:cNvSpPr>
                <a:spLocks noChangeArrowheads="1"/>
              </p:cNvSpPr>
              <p:nvPr/>
            </p:nvSpPr>
            <p:spPr bwMode="auto">
              <a:xfrm>
                <a:off x="612" y="1426"/>
                <a:ext cx="868" cy="83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35" name="Rectangle 3"/>
              <p:cNvSpPr>
                <a:spLocks noChangeArrowheads="1"/>
              </p:cNvSpPr>
              <p:nvPr/>
            </p:nvSpPr>
            <p:spPr bwMode="auto">
              <a:xfrm>
                <a:off x="667" y="1732"/>
                <a:ext cx="91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/>
                  <a:t>Valence</a:t>
                </a:r>
              </a:p>
            </p:txBody>
          </p:sp>
        </p:grpSp>
        <p:grpSp>
          <p:nvGrpSpPr>
            <p:cNvPr id="47108" name="Group 7"/>
            <p:cNvGrpSpPr>
              <a:grpSpLocks/>
            </p:cNvGrpSpPr>
            <p:nvPr/>
          </p:nvGrpSpPr>
          <p:grpSpPr bwMode="auto">
            <a:xfrm>
              <a:off x="1976" y="1421"/>
              <a:ext cx="879" cy="793"/>
              <a:chOff x="1976" y="1421"/>
              <a:chExt cx="879" cy="793"/>
            </a:xfrm>
          </p:grpSpPr>
          <p:sp>
            <p:nvSpPr>
              <p:cNvPr id="17436" name="Oval 5"/>
              <p:cNvSpPr>
                <a:spLocks noChangeArrowheads="1"/>
              </p:cNvSpPr>
              <p:nvPr/>
            </p:nvSpPr>
            <p:spPr bwMode="auto">
              <a:xfrm>
                <a:off x="1976" y="1421"/>
                <a:ext cx="830" cy="793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33" name="Rectangle 6"/>
              <p:cNvSpPr>
                <a:spLocks noChangeArrowheads="1"/>
              </p:cNvSpPr>
              <p:nvPr/>
            </p:nvSpPr>
            <p:spPr bwMode="auto">
              <a:xfrm>
                <a:off x="1985" y="1713"/>
                <a:ext cx="87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/>
                  <a:t>Expectancy</a:t>
                </a:r>
              </a:p>
            </p:txBody>
          </p:sp>
        </p:grpSp>
        <p:sp>
          <p:nvSpPr>
            <p:cNvPr id="17413" name="Oval 8"/>
            <p:cNvSpPr>
              <a:spLocks noChangeArrowheads="1"/>
            </p:cNvSpPr>
            <p:nvPr/>
          </p:nvSpPr>
          <p:spPr bwMode="auto">
            <a:xfrm>
              <a:off x="656" y="2769"/>
              <a:ext cx="873" cy="8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10" name="Rectangle 9"/>
            <p:cNvSpPr>
              <a:spLocks noChangeArrowheads="1"/>
            </p:cNvSpPr>
            <p:nvPr/>
          </p:nvSpPr>
          <p:spPr bwMode="auto">
            <a:xfrm>
              <a:off x="623" y="3061"/>
              <a:ext cx="11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/>
                <a:t>Instrumentality</a:t>
              </a:r>
            </a:p>
          </p:txBody>
        </p:sp>
        <p:grpSp>
          <p:nvGrpSpPr>
            <p:cNvPr id="47111" name="Group 12"/>
            <p:cNvGrpSpPr>
              <a:grpSpLocks/>
            </p:cNvGrpSpPr>
            <p:nvPr/>
          </p:nvGrpSpPr>
          <p:grpSpPr bwMode="auto">
            <a:xfrm>
              <a:off x="1356" y="2222"/>
              <a:ext cx="837" cy="466"/>
              <a:chOff x="1356" y="2222"/>
              <a:chExt cx="837" cy="466"/>
            </a:xfrm>
          </p:grpSpPr>
          <p:sp>
            <p:nvSpPr>
              <p:cNvPr id="47130" name="Rectangle 10"/>
              <p:cNvSpPr>
                <a:spLocks noChangeArrowheads="1"/>
              </p:cNvSpPr>
              <p:nvPr/>
            </p:nvSpPr>
            <p:spPr bwMode="auto">
              <a:xfrm>
                <a:off x="1360" y="2222"/>
                <a:ext cx="752" cy="46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31" name="Rectangle 11"/>
              <p:cNvSpPr>
                <a:spLocks noChangeArrowheads="1"/>
              </p:cNvSpPr>
              <p:nvPr/>
            </p:nvSpPr>
            <p:spPr bwMode="auto">
              <a:xfrm>
                <a:off x="1356" y="2260"/>
                <a:ext cx="837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FFFFFF"/>
                    </a:solidFill>
                  </a:rPr>
                  <a:t>Desire to Perform</a:t>
                </a:r>
              </a:p>
            </p:txBody>
          </p:sp>
        </p:grpSp>
        <p:grpSp>
          <p:nvGrpSpPr>
            <p:cNvPr id="47112" name="Group 15"/>
            <p:cNvGrpSpPr>
              <a:grpSpLocks/>
            </p:cNvGrpSpPr>
            <p:nvPr/>
          </p:nvGrpSpPr>
          <p:grpSpPr bwMode="auto">
            <a:xfrm>
              <a:off x="2593" y="2349"/>
              <a:ext cx="964" cy="372"/>
              <a:chOff x="2593" y="2349"/>
              <a:chExt cx="964" cy="372"/>
            </a:xfrm>
          </p:grpSpPr>
          <p:sp>
            <p:nvSpPr>
              <p:cNvPr id="47128" name="Rectangle 13"/>
              <p:cNvSpPr>
                <a:spLocks noChangeArrowheads="1"/>
              </p:cNvSpPr>
              <p:nvPr/>
            </p:nvSpPr>
            <p:spPr bwMode="auto">
              <a:xfrm>
                <a:off x="2593" y="2349"/>
                <a:ext cx="784" cy="372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29" name="Rectangle 14"/>
              <p:cNvSpPr>
                <a:spLocks noChangeArrowheads="1"/>
              </p:cNvSpPr>
              <p:nvPr/>
            </p:nvSpPr>
            <p:spPr bwMode="auto">
              <a:xfrm>
                <a:off x="2721" y="2387"/>
                <a:ext cx="83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FFFFFF"/>
                    </a:solidFill>
                  </a:rPr>
                  <a:t>Effort</a:t>
                </a:r>
              </a:p>
            </p:txBody>
          </p:sp>
        </p:grpSp>
        <p:sp>
          <p:nvSpPr>
            <p:cNvPr id="47113" name="Line 16"/>
            <p:cNvSpPr>
              <a:spLocks noChangeShapeType="1"/>
            </p:cNvSpPr>
            <p:nvPr/>
          </p:nvSpPr>
          <p:spPr bwMode="auto">
            <a:xfrm>
              <a:off x="1049" y="2429"/>
              <a:ext cx="0" cy="8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4" name="Line 17"/>
            <p:cNvSpPr>
              <a:spLocks noChangeShapeType="1"/>
            </p:cNvSpPr>
            <p:nvPr/>
          </p:nvSpPr>
          <p:spPr bwMode="auto">
            <a:xfrm flipV="1">
              <a:off x="1049" y="2260"/>
              <a:ext cx="0" cy="1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5" name="Line 18"/>
            <p:cNvSpPr>
              <a:spLocks noChangeShapeType="1"/>
            </p:cNvSpPr>
            <p:nvPr/>
          </p:nvSpPr>
          <p:spPr bwMode="auto">
            <a:xfrm flipV="1">
              <a:off x="1049" y="2556"/>
              <a:ext cx="0" cy="20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6" name="Line 19"/>
            <p:cNvSpPr>
              <a:spLocks noChangeShapeType="1"/>
            </p:cNvSpPr>
            <p:nvPr/>
          </p:nvSpPr>
          <p:spPr bwMode="auto">
            <a:xfrm>
              <a:off x="1049" y="2536"/>
              <a:ext cx="26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7" name="Line 20"/>
            <p:cNvSpPr>
              <a:spLocks noChangeShapeType="1"/>
            </p:cNvSpPr>
            <p:nvPr/>
          </p:nvSpPr>
          <p:spPr bwMode="auto">
            <a:xfrm>
              <a:off x="2370" y="2429"/>
              <a:ext cx="0" cy="8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8" name="Line 21"/>
            <p:cNvSpPr>
              <a:spLocks noChangeShapeType="1"/>
            </p:cNvSpPr>
            <p:nvPr/>
          </p:nvSpPr>
          <p:spPr bwMode="auto">
            <a:xfrm flipV="1">
              <a:off x="2370" y="2260"/>
              <a:ext cx="0" cy="1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9" name="Line 22"/>
            <p:cNvSpPr>
              <a:spLocks noChangeShapeType="1"/>
            </p:cNvSpPr>
            <p:nvPr/>
          </p:nvSpPr>
          <p:spPr bwMode="auto">
            <a:xfrm>
              <a:off x="2457" y="2514"/>
              <a:ext cx="130" cy="1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0" name="Line 23"/>
            <p:cNvSpPr>
              <a:spLocks noChangeShapeType="1"/>
            </p:cNvSpPr>
            <p:nvPr/>
          </p:nvSpPr>
          <p:spPr bwMode="auto">
            <a:xfrm>
              <a:off x="2148" y="2536"/>
              <a:ext cx="26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5" name="Oval 24"/>
            <p:cNvSpPr>
              <a:spLocks noChangeArrowheads="1"/>
            </p:cNvSpPr>
            <p:nvPr/>
          </p:nvSpPr>
          <p:spPr bwMode="auto">
            <a:xfrm>
              <a:off x="100" y="1060"/>
              <a:ext cx="616" cy="61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22" name="Rectangle 25"/>
            <p:cNvSpPr>
              <a:spLocks noChangeArrowheads="1"/>
            </p:cNvSpPr>
            <p:nvPr/>
          </p:nvSpPr>
          <p:spPr bwMode="auto">
            <a:xfrm>
              <a:off x="144" y="1248"/>
              <a:ext cx="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Needs</a:t>
              </a:r>
            </a:p>
          </p:txBody>
        </p:sp>
        <p:sp>
          <p:nvSpPr>
            <p:cNvPr id="47123" name="Line 26"/>
            <p:cNvSpPr>
              <a:spLocks noChangeShapeType="1"/>
            </p:cNvSpPr>
            <p:nvPr/>
          </p:nvSpPr>
          <p:spPr bwMode="auto">
            <a:xfrm>
              <a:off x="384" y="1680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Line 27"/>
            <p:cNvSpPr>
              <a:spLocks noChangeShapeType="1"/>
            </p:cNvSpPr>
            <p:nvPr/>
          </p:nvSpPr>
          <p:spPr bwMode="auto">
            <a:xfrm>
              <a:off x="384" y="1920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9" name="Rectangle 28"/>
            <p:cNvSpPr>
              <a:spLocks noChangeArrowheads="1"/>
            </p:cNvSpPr>
            <p:nvPr/>
          </p:nvSpPr>
          <p:spPr bwMode="auto">
            <a:xfrm>
              <a:off x="100" y="3796"/>
              <a:ext cx="856" cy="2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26" name="Line 29"/>
            <p:cNvSpPr>
              <a:spLocks noChangeShapeType="1"/>
            </p:cNvSpPr>
            <p:nvPr/>
          </p:nvSpPr>
          <p:spPr bwMode="auto">
            <a:xfrm flipV="1">
              <a:off x="288" y="3408"/>
              <a:ext cx="33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7" name="Rectangle 30"/>
            <p:cNvSpPr>
              <a:spLocks noChangeArrowheads="1"/>
            </p:cNvSpPr>
            <p:nvPr/>
          </p:nvSpPr>
          <p:spPr bwMode="auto">
            <a:xfrm>
              <a:off x="48" y="3792"/>
              <a:ext cx="10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/>
                <a:t>Reinforcement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2163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3"/>
          <p:cNvSpPr>
            <a:spLocks noGrp="1" noChangeArrowheads="1"/>
          </p:cNvSpPr>
          <p:nvPr>
            <p:ph idx="1"/>
          </p:nvPr>
        </p:nvSpPr>
        <p:spPr>
          <a:xfrm>
            <a:off x="916556" y="2197702"/>
            <a:ext cx="10144734" cy="3968496"/>
          </a:xfrm>
        </p:spPr>
        <p:txBody>
          <a:bodyPr anchor="ctr">
            <a:normAutofit/>
          </a:bodyPr>
          <a:lstStyle/>
          <a:p>
            <a:pPr marL="0" indent="0" eaLnBrk="1" hangingPunct="1">
              <a:buNone/>
            </a:pPr>
            <a:r>
              <a:rPr lang="en-US" sz="3000" dirty="0">
                <a:solidFill>
                  <a:srgbClr val="404040"/>
                </a:solidFill>
                <a:latin typeface="Arial" charset="0"/>
                <a:cs typeface="Arial" charset="0"/>
              </a:rPr>
              <a:t>A belief in one’s capability to perform a task or reach a goal</a:t>
            </a:r>
          </a:p>
          <a:p>
            <a:pPr eaLnBrk="1" hangingPunct="1"/>
            <a:endParaRPr lang="en-US" dirty="0">
              <a:solidFill>
                <a:srgbClr val="404040"/>
              </a:solidFill>
              <a:latin typeface="Arial" charset="0"/>
              <a:cs typeface="Arial" charset="0"/>
            </a:endParaRPr>
          </a:p>
          <a:p>
            <a:pPr marL="290513" lvl="1" indent="-219075" eaLnBrk="1" hangingPunct="1"/>
            <a:r>
              <a:rPr lang="en-US" sz="2500" dirty="0">
                <a:solidFill>
                  <a:srgbClr val="404040"/>
                </a:solidFill>
                <a:latin typeface="Arial" charset="0"/>
                <a:cs typeface="Arial" charset="0"/>
              </a:rPr>
              <a:t>Different than self-esteem</a:t>
            </a:r>
          </a:p>
          <a:p>
            <a:pPr lvl="1" eaLnBrk="1" hangingPunct="1"/>
            <a:endParaRPr lang="en-US" dirty="0">
              <a:solidFill>
                <a:srgbClr val="40404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D9F7DF6-B334-AA47-BC17-B56E925BDF5B}"/>
              </a:ext>
            </a:extLst>
          </p:cNvPr>
          <p:cNvSpPr txBox="1"/>
          <p:nvPr/>
        </p:nvSpPr>
        <p:spPr>
          <a:xfrm>
            <a:off x="4018112" y="504931"/>
            <a:ext cx="3744384" cy="135421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accent6"/>
                </a:solidFill>
                <a:latin typeface="Tw Cen MT" charset="0"/>
              </a:rPr>
              <a:t>Self-Efficacy Theory </a:t>
            </a:r>
            <a:endParaRPr lang="zh-CN" altLang="en-US" sz="4400" b="1" dirty="0">
              <a:solidFill>
                <a:schemeClr val="accent6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7" name="组合 23">
            <a:extLst>
              <a:ext uri="{FF2B5EF4-FFF2-40B4-BE49-F238E27FC236}">
                <a16:creationId xmlns:a16="http://schemas.microsoft.com/office/drawing/2014/main" id="{0778126C-D844-1242-BDB6-1B77F1AF1E0F}"/>
              </a:ext>
            </a:extLst>
          </p:cNvPr>
          <p:cNvGrpSpPr/>
          <p:nvPr/>
        </p:nvGrpSpPr>
        <p:grpSpPr>
          <a:xfrm>
            <a:off x="840371" y="974430"/>
            <a:ext cx="10511263" cy="0"/>
            <a:chOff x="1028775" y="591989"/>
            <a:chExt cx="11086097" cy="0"/>
          </a:xfrm>
        </p:grpSpPr>
        <p:cxnSp>
          <p:nvCxnSpPr>
            <p:cNvPr id="8" name="直接连接符 24">
              <a:extLst>
                <a:ext uri="{FF2B5EF4-FFF2-40B4-BE49-F238E27FC236}">
                  <a16:creationId xmlns:a16="http://schemas.microsoft.com/office/drawing/2014/main" id="{0F28FDB4-8E88-B046-89A5-E3FE66B8E5ED}"/>
                </a:ext>
              </a:extLst>
            </p:cNvPr>
            <p:cNvCxnSpPr/>
            <p:nvPr/>
          </p:nvCxnSpPr>
          <p:spPr>
            <a:xfrm>
              <a:off x="10287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25">
              <a:extLst>
                <a:ext uri="{FF2B5EF4-FFF2-40B4-BE49-F238E27FC236}">
                  <a16:creationId xmlns:a16="http://schemas.microsoft.com/office/drawing/2014/main" id="{D7287CB6-B63E-244F-820A-395112A2678A}"/>
                </a:ext>
              </a:extLst>
            </p:cNvPr>
            <p:cNvCxnSpPr/>
            <p:nvPr/>
          </p:nvCxnSpPr>
          <p:spPr>
            <a:xfrm>
              <a:off x="86106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8042691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EAB21-ED46-0D46-9AFF-205E1F5B1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FA76D-7847-FD44-A2EE-F0A3BAFCD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16265" cy="4351338"/>
          </a:xfrm>
        </p:spPr>
        <p:txBody>
          <a:bodyPr>
            <a:normAutofit/>
          </a:bodyPr>
          <a:lstStyle/>
          <a:p>
            <a:r>
              <a:rPr lang="en-US" dirty="0"/>
              <a:t>No assignments due this week</a:t>
            </a:r>
          </a:p>
          <a:p>
            <a:endParaRPr lang="en-US" dirty="0"/>
          </a:p>
          <a:p>
            <a:r>
              <a:rPr lang="en-US" dirty="0"/>
              <a:t>Discussion 1 and Team Project 1 are available on </a:t>
            </a:r>
            <a:r>
              <a:rPr lang="en-US" dirty="0" err="1"/>
              <a:t>iCollege</a:t>
            </a:r>
            <a:endParaRPr lang="en-US" dirty="0"/>
          </a:p>
          <a:p>
            <a:r>
              <a:rPr lang="en-US" dirty="0"/>
              <a:t>TBA Reading for Week 3-5: Commitment (Chapter 3 of textbook)</a:t>
            </a:r>
          </a:p>
          <a:p>
            <a:endParaRPr lang="en-US" dirty="0"/>
          </a:p>
          <a:p>
            <a:r>
              <a:rPr lang="en-US" dirty="0"/>
              <a:t>Quiz and team charter points will be available next week</a:t>
            </a:r>
          </a:p>
          <a:p>
            <a:r>
              <a:rPr lang="en-US" dirty="0"/>
              <a:t>Next synchronous meeting (Feb 18</a:t>
            </a:r>
            <a:r>
              <a:rPr lang="en-US" baseline="30000" dirty="0"/>
              <a:t>th</a:t>
            </a:r>
            <a:r>
              <a:rPr lang="en-US" dirty="0"/>
              <a:t>): be ready to negotiate!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581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AutoShape 2"/>
          <p:cNvSpPr>
            <a:spLocks noGrp="1" noChangeArrowheads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How to Increase </a:t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Self-Efficacy</a:t>
            </a:r>
          </a:p>
        </p:txBody>
      </p:sp>
      <p:graphicFrame>
        <p:nvGraphicFramePr>
          <p:cNvPr id="240644" name="AutoShape 3">
            <a:extLst>
              <a:ext uri="{FF2B5EF4-FFF2-40B4-BE49-F238E27FC236}">
                <a16:creationId xmlns:a16="http://schemas.microsoft.com/office/drawing/2014/main" id="{91615F05-6C4A-429F-B183-B018A59977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628801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33064014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/>
          <p:cNvSpPr>
            <a:spLocks noGrp="1" noChangeArrowheads="1"/>
          </p:cNvSpPr>
          <p:nvPr>
            <p:ph type="title"/>
          </p:nvPr>
        </p:nvSpPr>
        <p:spPr>
          <a:xfrm>
            <a:off x="1032387" y="2959511"/>
            <a:ext cx="3006213" cy="119635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Self-Fulfilling Prophecy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88B4B5-C08D-054F-9811-6A6B61870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780" y="319860"/>
            <a:ext cx="7698658" cy="61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35002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7" name="Group 4"/>
          <p:cNvGrpSpPr>
            <a:grpSpLocks/>
          </p:cNvGrpSpPr>
          <p:nvPr/>
        </p:nvGrpSpPr>
        <p:grpSpPr bwMode="auto">
          <a:xfrm>
            <a:off x="3257550" y="1679576"/>
            <a:ext cx="1531938" cy="1317625"/>
            <a:chOff x="612" y="1426"/>
            <a:chExt cx="965" cy="830"/>
          </a:xfrm>
        </p:grpSpPr>
        <p:sp>
          <p:nvSpPr>
            <p:cNvPr id="20520" name="Oval 2"/>
            <p:cNvSpPr>
              <a:spLocks noChangeArrowheads="1"/>
            </p:cNvSpPr>
            <p:nvPr/>
          </p:nvSpPr>
          <p:spPr bwMode="auto">
            <a:xfrm>
              <a:off x="612" y="1426"/>
              <a:ext cx="868" cy="83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338" name="Rectangle 3"/>
            <p:cNvSpPr>
              <a:spLocks noChangeArrowheads="1"/>
            </p:cNvSpPr>
            <p:nvPr/>
          </p:nvSpPr>
          <p:spPr bwMode="auto">
            <a:xfrm>
              <a:off x="667" y="1732"/>
              <a:ext cx="91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Valence</a:t>
              </a:r>
            </a:p>
          </p:txBody>
        </p:sp>
      </p:grpSp>
      <p:grpSp>
        <p:nvGrpSpPr>
          <p:cNvPr id="55298" name="Group 7"/>
          <p:cNvGrpSpPr>
            <a:grpSpLocks/>
          </p:cNvGrpSpPr>
          <p:nvPr/>
        </p:nvGrpSpPr>
        <p:grpSpPr bwMode="auto">
          <a:xfrm>
            <a:off x="5422901" y="1671639"/>
            <a:ext cx="1395413" cy="1258887"/>
            <a:chOff x="1976" y="1421"/>
            <a:chExt cx="879" cy="793"/>
          </a:xfrm>
        </p:grpSpPr>
        <p:sp>
          <p:nvSpPr>
            <p:cNvPr id="20518" name="Oval 5"/>
            <p:cNvSpPr>
              <a:spLocks noChangeArrowheads="1"/>
            </p:cNvSpPr>
            <p:nvPr/>
          </p:nvSpPr>
          <p:spPr bwMode="auto">
            <a:xfrm>
              <a:off x="1976" y="1421"/>
              <a:ext cx="830" cy="79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336" name="Rectangle 6"/>
            <p:cNvSpPr>
              <a:spLocks noChangeArrowheads="1"/>
            </p:cNvSpPr>
            <p:nvPr/>
          </p:nvSpPr>
          <p:spPr bwMode="auto">
            <a:xfrm>
              <a:off x="1985" y="1713"/>
              <a:ext cx="87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Expectancy</a:t>
              </a:r>
            </a:p>
          </p:txBody>
        </p:sp>
      </p:grpSp>
      <p:sp>
        <p:nvSpPr>
          <p:cNvPr id="20484" name="Oval 12"/>
          <p:cNvSpPr>
            <a:spLocks noChangeArrowheads="1"/>
          </p:cNvSpPr>
          <p:nvPr/>
        </p:nvSpPr>
        <p:spPr bwMode="auto">
          <a:xfrm>
            <a:off x="3327400" y="3811589"/>
            <a:ext cx="1385888" cy="13303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00" name="Rectangle 13"/>
          <p:cNvSpPr>
            <a:spLocks noChangeArrowheads="1"/>
          </p:cNvSpPr>
          <p:nvPr/>
        </p:nvSpPr>
        <p:spPr bwMode="auto">
          <a:xfrm>
            <a:off x="3275013" y="4275138"/>
            <a:ext cx="1797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Instrumentality</a:t>
            </a:r>
          </a:p>
        </p:txBody>
      </p:sp>
      <p:grpSp>
        <p:nvGrpSpPr>
          <p:cNvPr id="55301" name="Group 16"/>
          <p:cNvGrpSpPr>
            <a:grpSpLocks/>
          </p:cNvGrpSpPr>
          <p:nvPr/>
        </p:nvGrpSpPr>
        <p:grpSpPr bwMode="auto">
          <a:xfrm>
            <a:off x="4438650" y="2943226"/>
            <a:ext cx="1328738" cy="701675"/>
            <a:chOff x="1356" y="2222"/>
            <a:chExt cx="837" cy="442"/>
          </a:xfrm>
        </p:grpSpPr>
        <p:sp>
          <p:nvSpPr>
            <p:cNvPr id="55333" name="Rectangle 14"/>
            <p:cNvSpPr>
              <a:spLocks noChangeArrowheads="1"/>
            </p:cNvSpPr>
            <p:nvPr/>
          </p:nvSpPr>
          <p:spPr bwMode="auto">
            <a:xfrm>
              <a:off x="1360" y="2222"/>
              <a:ext cx="704" cy="418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4" name="Rectangle 15"/>
            <p:cNvSpPr>
              <a:spLocks noChangeArrowheads="1"/>
            </p:cNvSpPr>
            <p:nvPr/>
          </p:nvSpPr>
          <p:spPr bwMode="auto">
            <a:xfrm>
              <a:off x="1356" y="2260"/>
              <a:ext cx="837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FFFF"/>
                  </a:solidFill>
                </a:rPr>
                <a:t>Desire to Perform</a:t>
              </a:r>
            </a:p>
          </p:txBody>
        </p:sp>
      </p:grpSp>
      <p:grpSp>
        <p:nvGrpSpPr>
          <p:cNvPr id="55302" name="Group 19"/>
          <p:cNvGrpSpPr>
            <a:grpSpLocks/>
          </p:cNvGrpSpPr>
          <p:nvPr/>
        </p:nvGrpSpPr>
        <p:grpSpPr bwMode="auto">
          <a:xfrm>
            <a:off x="6402388" y="3144838"/>
            <a:ext cx="1530350" cy="590550"/>
            <a:chOff x="2593" y="2349"/>
            <a:chExt cx="964" cy="372"/>
          </a:xfrm>
        </p:grpSpPr>
        <p:sp>
          <p:nvSpPr>
            <p:cNvPr id="55331" name="Rectangle 17"/>
            <p:cNvSpPr>
              <a:spLocks noChangeArrowheads="1"/>
            </p:cNvSpPr>
            <p:nvPr/>
          </p:nvSpPr>
          <p:spPr bwMode="auto">
            <a:xfrm>
              <a:off x="2593" y="2349"/>
              <a:ext cx="784" cy="37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2" name="Rectangle 18"/>
            <p:cNvSpPr>
              <a:spLocks noChangeArrowheads="1"/>
            </p:cNvSpPr>
            <p:nvPr/>
          </p:nvSpPr>
          <p:spPr bwMode="auto">
            <a:xfrm>
              <a:off x="2721" y="2387"/>
              <a:ext cx="8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FFFF"/>
                  </a:solidFill>
                </a:rPr>
                <a:t>Effort</a:t>
              </a:r>
            </a:p>
          </p:txBody>
        </p:sp>
      </p:grpSp>
      <p:grpSp>
        <p:nvGrpSpPr>
          <p:cNvPr id="55303" name="Group 22"/>
          <p:cNvGrpSpPr>
            <a:grpSpLocks/>
          </p:cNvGrpSpPr>
          <p:nvPr/>
        </p:nvGrpSpPr>
        <p:grpSpPr bwMode="auto">
          <a:xfrm>
            <a:off x="8142288" y="3479801"/>
            <a:ext cx="1465262" cy="588963"/>
            <a:chOff x="3689" y="2560"/>
            <a:chExt cx="923" cy="371"/>
          </a:xfrm>
        </p:grpSpPr>
        <p:sp>
          <p:nvSpPr>
            <p:cNvPr id="55329" name="Rectangle 20"/>
            <p:cNvSpPr>
              <a:spLocks noChangeArrowheads="1"/>
            </p:cNvSpPr>
            <p:nvPr/>
          </p:nvSpPr>
          <p:spPr bwMode="auto">
            <a:xfrm>
              <a:off x="3738" y="2560"/>
              <a:ext cx="784" cy="371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0" name="Rectangle 21"/>
            <p:cNvSpPr>
              <a:spLocks noChangeArrowheads="1"/>
            </p:cNvSpPr>
            <p:nvPr/>
          </p:nvSpPr>
          <p:spPr bwMode="auto">
            <a:xfrm>
              <a:off x="3689" y="2597"/>
              <a:ext cx="92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700">
                  <a:solidFill>
                    <a:srgbClr val="FFFFFF"/>
                  </a:solidFill>
                </a:rPr>
                <a:t>Performance</a:t>
              </a:r>
            </a:p>
          </p:txBody>
        </p:sp>
      </p:grpSp>
      <p:sp>
        <p:nvSpPr>
          <p:cNvPr id="55304" name="Line 23"/>
          <p:cNvSpPr>
            <a:spLocks noChangeShapeType="1"/>
          </p:cNvSpPr>
          <p:nvPr/>
        </p:nvSpPr>
        <p:spPr bwMode="auto">
          <a:xfrm>
            <a:off x="3951288" y="3271839"/>
            <a:ext cx="0" cy="1349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5" name="Line 24"/>
          <p:cNvSpPr>
            <a:spLocks noChangeShapeType="1"/>
          </p:cNvSpPr>
          <p:nvPr/>
        </p:nvSpPr>
        <p:spPr bwMode="auto">
          <a:xfrm flipV="1">
            <a:off x="3951288" y="3003550"/>
            <a:ext cx="0" cy="268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6" name="Line 25"/>
          <p:cNvSpPr>
            <a:spLocks noChangeShapeType="1"/>
          </p:cNvSpPr>
          <p:nvPr/>
        </p:nvSpPr>
        <p:spPr bwMode="auto">
          <a:xfrm flipV="1">
            <a:off x="3951288" y="3473450"/>
            <a:ext cx="0" cy="3317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7" name="Line 26"/>
          <p:cNvSpPr>
            <a:spLocks noChangeShapeType="1"/>
          </p:cNvSpPr>
          <p:nvPr/>
        </p:nvSpPr>
        <p:spPr bwMode="auto">
          <a:xfrm>
            <a:off x="3925889" y="3419475"/>
            <a:ext cx="4222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8" name="Line 27"/>
          <p:cNvSpPr>
            <a:spLocks noChangeShapeType="1"/>
          </p:cNvSpPr>
          <p:nvPr/>
        </p:nvSpPr>
        <p:spPr bwMode="auto">
          <a:xfrm>
            <a:off x="6048375" y="3271839"/>
            <a:ext cx="0" cy="1349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9" name="Line 28"/>
          <p:cNvSpPr>
            <a:spLocks noChangeShapeType="1"/>
          </p:cNvSpPr>
          <p:nvPr/>
        </p:nvSpPr>
        <p:spPr bwMode="auto">
          <a:xfrm flipV="1">
            <a:off x="6048375" y="3003550"/>
            <a:ext cx="0" cy="268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0" name="Line 29"/>
          <p:cNvSpPr>
            <a:spLocks noChangeShapeType="1"/>
          </p:cNvSpPr>
          <p:nvPr/>
        </p:nvSpPr>
        <p:spPr bwMode="auto">
          <a:xfrm>
            <a:off x="6186489" y="3406775"/>
            <a:ext cx="206375" cy="203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1" name="Line 30"/>
          <p:cNvSpPr>
            <a:spLocks noChangeShapeType="1"/>
          </p:cNvSpPr>
          <p:nvPr/>
        </p:nvSpPr>
        <p:spPr bwMode="auto">
          <a:xfrm>
            <a:off x="5670551" y="3419475"/>
            <a:ext cx="4222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312" name="Group 35"/>
          <p:cNvGrpSpPr>
            <a:grpSpLocks/>
          </p:cNvGrpSpPr>
          <p:nvPr/>
        </p:nvGrpSpPr>
        <p:grpSpPr bwMode="auto">
          <a:xfrm>
            <a:off x="7653339" y="3538538"/>
            <a:ext cx="560387" cy="336550"/>
            <a:chOff x="3381" y="2597"/>
            <a:chExt cx="353" cy="212"/>
          </a:xfrm>
        </p:grpSpPr>
        <p:sp>
          <p:nvSpPr>
            <p:cNvPr id="55327" name="Line 33"/>
            <p:cNvSpPr>
              <a:spLocks noChangeShapeType="1"/>
            </p:cNvSpPr>
            <p:nvPr/>
          </p:nvSpPr>
          <p:spPr bwMode="auto">
            <a:xfrm>
              <a:off x="3381" y="2597"/>
              <a:ext cx="176" cy="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8" name="Line 34"/>
            <p:cNvSpPr>
              <a:spLocks noChangeShapeType="1"/>
            </p:cNvSpPr>
            <p:nvPr/>
          </p:nvSpPr>
          <p:spPr bwMode="auto">
            <a:xfrm>
              <a:off x="3557" y="2725"/>
              <a:ext cx="177" cy="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498" name="Oval 37"/>
          <p:cNvSpPr>
            <a:spLocks noChangeArrowheads="1"/>
          </p:cNvSpPr>
          <p:nvPr/>
        </p:nvSpPr>
        <p:spPr bwMode="auto">
          <a:xfrm>
            <a:off x="2444750" y="1098550"/>
            <a:ext cx="977900" cy="9779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14" name="Rectangle 38"/>
          <p:cNvSpPr>
            <a:spLocks noChangeArrowheads="1"/>
          </p:cNvSpPr>
          <p:nvPr/>
        </p:nvSpPr>
        <p:spPr bwMode="auto">
          <a:xfrm>
            <a:off x="2514600" y="1397001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Needs</a:t>
            </a:r>
          </a:p>
        </p:txBody>
      </p:sp>
      <p:sp>
        <p:nvSpPr>
          <p:cNvPr id="55315" name="Line 39"/>
          <p:cNvSpPr>
            <a:spLocks noChangeShapeType="1"/>
          </p:cNvSpPr>
          <p:nvPr/>
        </p:nvSpPr>
        <p:spPr bwMode="auto">
          <a:xfrm>
            <a:off x="2895600" y="2082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6" name="Line 40"/>
          <p:cNvSpPr>
            <a:spLocks noChangeShapeType="1"/>
          </p:cNvSpPr>
          <p:nvPr/>
        </p:nvSpPr>
        <p:spPr bwMode="auto">
          <a:xfrm>
            <a:off x="2895600" y="2463800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7" name="Line 42"/>
          <p:cNvSpPr>
            <a:spLocks noChangeShapeType="1"/>
          </p:cNvSpPr>
          <p:nvPr/>
        </p:nvSpPr>
        <p:spPr bwMode="auto">
          <a:xfrm flipV="1">
            <a:off x="9067800" y="1320800"/>
            <a:ext cx="0" cy="1981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8" name="Line 43"/>
          <p:cNvSpPr>
            <a:spLocks noChangeShapeType="1"/>
          </p:cNvSpPr>
          <p:nvPr/>
        </p:nvSpPr>
        <p:spPr bwMode="auto">
          <a:xfrm>
            <a:off x="6096000" y="1320800"/>
            <a:ext cx="2971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9" name="Line 44"/>
          <p:cNvSpPr>
            <a:spLocks noChangeShapeType="1"/>
          </p:cNvSpPr>
          <p:nvPr/>
        </p:nvSpPr>
        <p:spPr bwMode="auto">
          <a:xfrm>
            <a:off x="6096000" y="1320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5" name="Rectangle 45"/>
          <p:cNvSpPr>
            <a:spLocks noChangeArrowheads="1"/>
          </p:cNvSpPr>
          <p:nvPr/>
        </p:nvSpPr>
        <p:spPr bwMode="auto">
          <a:xfrm>
            <a:off x="2362200" y="5435600"/>
            <a:ext cx="1600200" cy="33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/>
              <a:t>Reinforcement</a:t>
            </a:r>
          </a:p>
        </p:txBody>
      </p:sp>
      <p:sp>
        <p:nvSpPr>
          <p:cNvPr id="55321" name="Line 46"/>
          <p:cNvSpPr>
            <a:spLocks noChangeShapeType="1"/>
          </p:cNvSpPr>
          <p:nvPr/>
        </p:nvSpPr>
        <p:spPr bwMode="auto">
          <a:xfrm flipV="1">
            <a:off x="3048000" y="4978400"/>
            <a:ext cx="3810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7" name="Rectangle 48"/>
          <p:cNvSpPr>
            <a:spLocks noChangeArrowheads="1"/>
          </p:cNvSpPr>
          <p:nvPr/>
        </p:nvSpPr>
        <p:spPr bwMode="auto">
          <a:xfrm>
            <a:off x="4572000" y="1168400"/>
            <a:ext cx="9906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23" name="Rectangle 49"/>
          <p:cNvSpPr>
            <a:spLocks noChangeArrowheads="1"/>
          </p:cNvSpPr>
          <p:nvPr/>
        </p:nvSpPr>
        <p:spPr bwMode="auto">
          <a:xfrm>
            <a:off x="4572000" y="1244601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Leaders</a:t>
            </a:r>
          </a:p>
        </p:txBody>
      </p:sp>
      <p:sp>
        <p:nvSpPr>
          <p:cNvPr id="55324" name="Line 50"/>
          <p:cNvSpPr>
            <a:spLocks noChangeShapeType="1"/>
          </p:cNvSpPr>
          <p:nvPr/>
        </p:nvSpPr>
        <p:spPr bwMode="auto">
          <a:xfrm>
            <a:off x="5334000" y="1625600"/>
            <a:ext cx="3048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0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8" name="Rectangle 3">
            <a:extLst>
              <a:ext uri="{FF2B5EF4-FFF2-40B4-BE49-F238E27FC236}">
                <a16:creationId xmlns:a16="http://schemas.microsoft.com/office/drawing/2014/main" id="{6439E8FD-91DF-41C7-98E6-96AA757C26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9633543"/>
              </p:ext>
            </p:extLst>
          </p:nvPr>
        </p:nvGraphicFramePr>
        <p:xfrm>
          <a:off x="2232704" y="2197894"/>
          <a:ext cx="7315200" cy="4524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8">
            <a:extLst>
              <a:ext uri="{FF2B5EF4-FFF2-40B4-BE49-F238E27FC236}">
                <a16:creationId xmlns:a16="http://schemas.microsoft.com/office/drawing/2014/main" id="{96C926A0-DB59-E74F-8969-DF648FA808AD}"/>
              </a:ext>
            </a:extLst>
          </p:cNvPr>
          <p:cNvSpPr txBox="1"/>
          <p:nvPr/>
        </p:nvSpPr>
        <p:spPr>
          <a:xfrm>
            <a:off x="4018112" y="504931"/>
            <a:ext cx="3744384" cy="135421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accent6"/>
                </a:solidFill>
                <a:latin typeface="Tw Cen MT" charset="0"/>
              </a:rPr>
              <a:t>Goal-Setting Theory </a:t>
            </a:r>
            <a:endParaRPr lang="zh-CN" altLang="en-US" sz="4400" b="1" dirty="0">
              <a:solidFill>
                <a:schemeClr val="accent6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8" name="组合 23">
            <a:extLst>
              <a:ext uri="{FF2B5EF4-FFF2-40B4-BE49-F238E27FC236}">
                <a16:creationId xmlns:a16="http://schemas.microsoft.com/office/drawing/2014/main" id="{65046FFA-054C-ED47-AE20-B6FB4352CD2B}"/>
              </a:ext>
            </a:extLst>
          </p:cNvPr>
          <p:cNvGrpSpPr/>
          <p:nvPr/>
        </p:nvGrpSpPr>
        <p:grpSpPr>
          <a:xfrm>
            <a:off x="840371" y="974430"/>
            <a:ext cx="10511263" cy="0"/>
            <a:chOff x="1028775" y="591989"/>
            <a:chExt cx="11086097" cy="0"/>
          </a:xfrm>
        </p:grpSpPr>
        <p:cxnSp>
          <p:nvCxnSpPr>
            <p:cNvPr id="9" name="直接连接符 24">
              <a:extLst>
                <a:ext uri="{FF2B5EF4-FFF2-40B4-BE49-F238E27FC236}">
                  <a16:creationId xmlns:a16="http://schemas.microsoft.com/office/drawing/2014/main" id="{094B2964-EBE8-A24C-88D9-14B0BEF35D69}"/>
                </a:ext>
              </a:extLst>
            </p:cNvPr>
            <p:cNvCxnSpPr/>
            <p:nvPr/>
          </p:nvCxnSpPr>
          <p:spPr>
            <a:xfrm>
              <a:off x="10287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25">
              <a:extLst>
                <a:ext uri="{FF2B5EF4-FFF2-40B4-BE49-F238E27FC236}">
                  <a16:creationId xmlns:a16="http://schemas.microsoft.com/office/drawing/2014/main" id="{D264E781-FE02-EE4F-A107-7129AAA70FEE}"/>
                </a:ext>
              </a:extLst>
            </p:cNvPr>
            <p:cNvCxnSpPr/>
            <p:nvPr/>
          </p:nvCxnSpPr>
          <p:spPr>
            <a:xfrm>
              <a:off x="86106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685600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Kir\Pictures\Microsoft Clip Organizer\j04221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" r="9091" b="28788"/>
          <a:stretch/>
        </p:blipFill>
        <p:spPr bwMode="auto">
          <a:xfrm>
            <a:off x="5855110" y="1849117"/>
            <a:ext cx="6336890" cy="356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>
          <a:xfrm>
            <a:off x="534991" y="1527375"/>
            <a:ext cx="4062643" cy="1043409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w Cen MT" charset="0"/>
              </a:rPr>
              <a:t>Self-Regulation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534991" y="2570784"/>
            <a:ext cx="5187384" cy="384476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b="1" dirty="0">
                <a:latin typeface="Tw Cen MT" charset="0"/>
              </a:rPr>
              <a:t>People collect information about their behaviors in the pursuit of their goals </a:t>
            </a:r>
          </a:p>
          <a:p>
            <a:pPr>
              <a:defRPr/>
            </a:pPr>
            <a:r>
              <a:rPr lang="en-US" b="1" dirty="0">
                <a:latin typeface="Tw Cen MT" charset="0"/>
              </a:rPr>
              <a:t>People adjust their behavior based on the information to enhance likelihood of attaining their goals</a:t>
            </a:r>
          </a:p>
          <a:p>
            <a:pPr>
              <a:defRPr/>
            </a:pPr>
            <a:endParaRPr lang="en-US" sz="1800" dirty="0">
              <a:latin typeface="Tw Cen MT" charset="0"/>
              <a:cs typeface="+mn-cs"/>
            </a:endParaRPr>
          </a:p>
          <a:p>
            <a:pPr marL="0" indent="0">
              <a:buNone/>
              <a:defRPr/>
            </a:pPr>
            <a:endParaRPr lang="en-US" sz="1800" b="1" dirty="0">
              <a:latin typeface="Tw Cen MT" charset="0"/>
            </a:endParaRPr>
          </a:p>
          <a:p>
            <a:pPr marL="0" indent="0">
              <a:buNone/>
              <a:defRPr/>
            </a:pPr>
            <a:endParaRPr lang="en-US" sz="1800" dirty="0">
              <a:latin typeface="Tw Cen MT" charset="0"/>
              <a:cs typeface="+mn-cs"/>
            </a:endParaRPr>
          </a:p>
          <a:p>
            <a:pPr eaLnBrk="1" hangingPunct="1">
              <a:defRPr/>
            </a:pPr>
            <a:endParaRPr lang="en-US" sz="1800" dirty="0">
              <a:latin typeface="Tw Cen MT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718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defRPr/>
            </a:pPr>
            <a:r>
              <a:rPr lang="en-US" sz="3600" dirty="0">
                <a:solidFill>
                  <a:srgbClr val="000000"/>
                </a:solidFill>
                <a:latin typeface="Tw Cen MT" charset="0"/>
              </a:rPr>
              <a:t>How to set goals?</a:t>
            </a:r>
          </a:p>
          <a:p>
            <a:pPr>
              <a:defRPr/>
            </a:pPr>
            <a:endParaRPr lang="en-US" sz="3600" u="sng" dirty="0">
              <a:solidFill>
                <a:srgbClr val="000000"/>
              </a:solidFill>
              <a:latin typeface="Tw Cen MT" charset="0"/>
            </a:endParaRPr>
          </a:p>
          <a:p>
            <a:pPr>
              <a:defRPr/>
            </a:pPr>
            <a:r>
              <a:rPr lang="en-US" sz="3600" dirty="0">
                <a:solidFill>
                  <a:srgbClr val="000000"/>
                </a:solidFill>
                <a:latin typeface="Tw Cen MT" charset="0"/>
              </a:rPr>
              <a:t>How do you set goals for others as a leader?</a:t>
            </a:r>
          </a:p>
          <a:p>
            <a:pPr lvl="3">
              <a:defRPr/>
            </a:pPr>
            <a:r>
              <a:rPr lang="en-US" sz="3600" dirty="0">
                <a:solidFill>
                  <a:srgbClr val="000000"/>
                </a:solidFill>
                <a:latin typeface="Tw Cen MT" charset="0"/>
              </a:rPr>
              <a:t>Goal acceptance</a:t>
            </a:r>
          </a:p>
          <a:p>
            <a:pPr lvl="3">
              <a:defRPr/>
            </a:pPr>
            <a:r>
              <a:rPr lang="en-US" sz="3600" dirty="0">
                <a:solidFill>
                  <a:srgbClr val="000000"/>
                </a:solidFill>
                <a:latin typeface="Tw Cen MT" charset="0"/>
              </a:rPr>
              <a:t>Goal commitment</a:t>
            </a:r>
          </a:p>
          <a:p>
            <a:pPr eaLnBrk="1" hangingPunct="1">
              <a:defRPr/>
            </a:pPr>
            <a:endParaRPr lang="en-US" sz="2400" dirty="0">
              <a:solidFill>
                <a:srgbClr val="000000"/>
              </a:solidFill>
              <a:latin typeface="Tw Cen MT" charset="0"/>
              <a:cs typeface="+mn-cs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srgbClr val="000000"/>
              </a:solidFill>
              <a:latin typeface="Tw Cen MT" charset="0"/>
            </a:endParaRPr>
          </a:p>
          <a:p>
            <a:pPr marL="0" indent="0">
              <a:buNone/>
              <a:defRPr/>
            </a:pPr>
            <a:endParaRPr lang="en-US" sz="2400" dirty="0">
              <a:solidFill>
                <a:srgbClr val="000000"/>
              </a:solidFill>
              <a:latin typeface="Tw Cen MT" charset="0"/>
              <a:cs typeface="+mn-cs"/>
            </a:endParaRPr>
          </a:p>
          <a:p>
            <a:pPr eaLnBrk="1" hangingPunct="1">
              <a:defRPr/>
            </a:pPr>
            <a:endParaRPr lang="en-US" sz="2400" dirty="0">
              <a:solidFill>
                <a:srgbClr val="000000"/>
              </a:solidFill>
              <a:latin typeface="Tw Cen MT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53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89" name="Group 2"/>
          <p:cNvGrpSpPr>
            <a:grpSpLocks/>
          </p:cNvGrpSpPr>
          <p:nvPr/>
        </p:nvGrpSpPr>
        <p:grpSpPr bwMode="auto">
          <a:xfrm>
            <a:off x="2609850" y="1022350"/>
            <a:ext cx="7162800" cy="4510088"/>
            <a:chOff x="100" y="1060"/>
            <a:chExt cx="4512" cy="2841"/>
          </a:xfrm>
        </p:grpSpPr>
        <p:grpSp>
          <p:nvGrpSpPr>
            <p:cNvPr id="63499" name="Group 3"/>
            <p:cNvGrpSpPr>
              <a:grpSpLocks/>
            </p:cNvGrpSpPr>
            <p:nvPr/>
          </p:nvGrpSpPr>
          <p:grpSpPr bwMode="auto">
            <a:xfrm>
              <a:off x="612" y="1421"/>
              <a:ext cx="4000" cy="2480"/>
              <a:chOff x="612" y="1421"/>
              <a:chExt cx="4000" cy="2480"/>
            </a:xfrm>
          </p:grpSpPr>
          <p:grpSp>
            <p:nvGrpSpPr>
              <p:cNvPr id="63504" name="Group 4"/>
              <p:cNvGrpSpPr>
                <a:grpSpLocks/>
              </p:cNvGrpSpPr>
              <p:nvPr/>
            </p:nvGrpSpPr>
            <p:grpSpPr bwMode="auto">
              <a:xfrm>
                <a:off x="612" y="1426"/>
                <a:ext cx="965" cy="830"/>
                <a:chOff x="612" y="1426"/>
                <a:chExt cx="965" cy="830"/>
              </a:xfrm>
            </p:grpSpPr>
            <p:sp>
              <p:nvSpPr>
                <p:cNvPr id="23600" name="Oval 5"/>
                <p:cNvSpPr>
                  <a:spLocks noChangeArrowheads="1"/>
                </p:cNvSpPr>
                <p:nvPr/>
              </p:nvSpPr>
              <p:spPr bwMode="auto">
                <a:xfrm>
                  <a:off x="612" y="1426"/>
                  <a:ext cx="868" cy="83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3537" name="Rectangle 6"/>
                <p:cNvSpPr>
                  <a:spLocks noChangeArrowheads="1"/>
                </p:cNvSpPr>
                <p:nvPr/>
              </p:nvSpPr>
              <p:spPr bwMode="auto">
                <a:xfrm>
                  <a:off x="667" y="1732"/>
                  <a:ext cx="910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/>
                    <a:t>Valence</a:t>
                  </a:r>
                </a:p>
              </p:txBody>
            </p:sp>
          </p:grpSp>
          <p:grpSp>
            <p:nvGrpSpPr>
              <p:cNvPr id="63505" name="Group 7"/>
              <p:cNvGrpSpPr>
                <a:grpSpLocks/>
              </p:cNvGrpSpPr>
              <p:nvPr/>
            </p:nvGrpSpPr>
            <p:grpSpPr bwMode="auto">
              <a:xfrm>
                <a:off x="1976" y="1421"/>
                <a:ext cx="879" cy="793"/>
                <a:chOff x="1976" y="1421"/>
                <a:chExt cx="879" cy="793"/>
              </a:xfrm>
            </p:grpSpPr>
            <p:sp>
              <p:nvSpPr>
                <p:cNvPr id="23598" name="Oval 8"/>
                <p:cNvSpPr>
                  <a:spLocks noChangeArrowheads="1"/>
                </p:cNvSpPr>
                <p:nvPr/>
              </p:nvSpPr>
              <p:spPr bwMode="auto">
                <a:xfrm>
                  <a:off x="1976" y="1421"/>
                  <a:ext cx="830" cy="793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3535" name="Rectangle 9"/>
                <p:cNvSpPr>
                  <a:spLocks noChangeArrowheads="1"/>
                </p:cNvSpPr>
                <p:nvPr/>
              </p:nvSpPr>
              <p:spPr bwMode="auto">
                <a:xfrm>
                  <a:off x="1985" y="1713"/>
                  <a:ext cx="870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/>
                    <a:t>Expectancy</a:t>
                  </a:r>
                </a:p>
              </p:txBody>
            </p:sp>
          </p:grpSp>
          <p:sp>
            <p:nvSpPr>
              <p:cNvPr id="23570" name="Oval 10"/>
              <p:cNvSpPr>
                <a:spLocks noChangeArrowheads="1"/>
              </p:cNvSpPr>
              <p:nvPr/>
            </p:nvSpPr>
            <p:spPr bwMode="auto">
              <a:xfrm>
                <a:off x="3167" y="1421"/>
                <a:ext cx="826" cy="793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507" name="Rectangle 11"/>
              <p:cNvSpPr>
                <a:spLocks noChangeArrowheads="1"/>
              </p:cNvSpPr>
              <p:nvPr/>
            </p:nvSpPr>
            <p:spPr bwMode="auto">
              <a:xfrm>
                <a:off x="3306" y="1713"/>
                <a:ext cx="86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/>
                  <a:t>Ability</a:t>
                </a:r>
              </a:p>
            </p:txBody>
          </p:sp>
          <p:sp>
            <p:nvSpPr>
              <p:cNvPr id="23572" name="Oval 12"/>
              <p:cNvSpPr>
                <a:spLocks noChangeArrowheads="1"/>
              </p:cNvSpPr>
              <p:nvPr/>
            </p:nvSpPr>
            <p:spPr bwMode="auto">
              <a:xfrm>
                <a:off x="3123" y="3109"/>
                <a:ext cx="826" cy="79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509" name="Rectangle 13"/>
              <p:cNvSpPr>
                <a:spLocks noChangeArrowheads="1"/>
              </p:cNvSpPr>
              <p:nvPr/>
            </p:nvSpPr>
            <p:spPr bwMode="auto">
              <a:xfrm>
                <a:off x="3103" y="3372"/>
                <a:ext cx="866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/>
                  <a:t>Goal</a:t>
                </a:r>
                <a:r>
                  <a:rPr lang="en-US" dirty="0">
                    <a:solidFill>
                      <a:srgbClr val="FFFFFF"/>
                    </a:solidFill>
                  </a:rPr>
                  <a:t> </a:t>
                </a:r>
                <a:r>
                  <a:rPr lang="en-US" dirty="0"/>
                  <a:t>Setting</a:t>
                </a:r>
              </a:p>
            </p:txBody>
          </p:sp>
          <p:sp>
            <p:nvSpPr>
              <p:cNvPr id="23574" name="Oval 14"/>
              <p:cNvSpPr>
                <a:spLocks noChangeArrowheads="1"/>
              </p:cNvSpPr>
              <p:nvPr/>
            </p:nvSpPr>
            <p:spPr bwMode="auto">
              <a:xfrm>
                <a:off x="656" y="2769"/>
                <a:ext cx="873" cy="83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511" name="Rectangle 15"/>
              <p:cNvSpPr>
                <a:spLocks noChangeArrowheads="1"/>
              </p:cNvSpPr>
              <p:nvPr/>
            </p:nvSpPr>
            <p:spPr bwMode="auto">
              <a:xfrm>
                <a:off x="623" y="3061"/>
                <a:ext cx="113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/>
                  <a:t>Instrumentality</a:t>
                </a:r>
              </a:p>
            </p:txBody>
          </p:sp>
          <p:grpSp>
            <p:nvGrpSpPr>
              <p:cNvPr id="63512" name="Group 16"/>
              <p:cNvGrpSpPr>
                <a:grpSpLocks/>
              </p:cNvGrpSpPr>
              <p:nvPr/>
            </p:nvGrpSpPr>
            <p:grpSpPr bwMode="auto">
              <a:xfrm>
                <a:off x="1356" y="2222"/>
                <a:ext cx="837" cy="442"/>
                <a:chOff x="1356" y="2222"/>
                <a:chExt cx="837" cy="442"/>
              </a:xfrm>
            </p:grpSpPr>
            <p:sp>
              <p:nvSpPr>
                <p:cNvPr id="63532" name="Rectangle 17"/>
                <p:cNvSpPr>
                  <a:spLocks noChangeArrowheads="1"/>
                </p:cNvSpPr>
                <p:nvPr/>
              </p:nvSpPr>
              <p:spPr bwMode="auto">
                <a:xfrm>
                  <a:off x="1360" y="2222"/>
                  <a:ext cx="752" cy="418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533" name="Rectangle 18"/>
                <p:cNvSpPr>
                  <a:spLocks noChangeArrowheads="1"/>
                </p:cNvSpPr>
                <p:nvPr/>
              </p:nvSpPr>
              <p:spPr bwMode="auto">
                <a:xfrm>
                  <a:off x="1356" y="2260"/>
                  <a:ext cx="837" cy="4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>
                      <a:solidFill>
                        <a:srgbClr val="FFFFFF"/>
                      </a:solidFill>
                    </a:rPr>
                    <a:t>Desire to Perform</a:t>
                  </a:r>
                </a:p>
              </p:txBody>
            </p:sp>
          </p:grpSp>
          <p:grpSp>
            <p:nvGrpSpPr>
              <p:cNvPr id="63513" name="Group 19"/>
              <p:cNvGrpSpPr>
                <a:grpSpLocks/>
              </p:cNvGrpSpPr>
              <p:nvPr/>
            </p:nvGrpSpPr>
            <p:grpSpPr bwMode="auto">
              <a:xfrm>
                <a:off x="2593" y="2349"/>
                <a:ext cx="964" cy="372"/>
                <a:chOff x="2593" y="2349"/>
                <a:chExt cx="964" cy="372"/>
              </a:xfrm>
            </p:grpSpPr>
            <p:sp>
              <p:nvSpPr>
                <p:cNvPr id="63530" name="Rectangle 20"/>
                <p:cNvSpPr>
                  <a:spLocks noChangeArrowheads="1"/>
                </p:cNvSpPr>
                <p:nvPr/>
              </p:nvSpPr>
              <p:spPr bwMode="auto">
                <a:xfrm>
                  <a:off x="2593" y="2349"/>
                  <a:ext cx="784" cy="372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531" name="Rectangle 21"/>
                <p:cNvSpPr>
                  <a:spLocks noChangeArrowheads="1"/>
                </p:cNvSpPr>
                <p:nvPr/>
              </p:nvSpPr>
              <p:spPr bwMode="auto">
                <a:xfrm>
                  <a:off x="2721" y="2387"/>
                  <a:ext cx="83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>
                      <a:solidFill>
                        <a:srgbClr val="FFFFFF"/>
                      </a:solidFill>
                    </a:rPr>
                    <a:t>Effort</a:t>
                  </a:r>
                </a:p>
              </p:txBody>
            </p:sp>
          </p:grpSp>
          <p:grpSp>
            <p:nvGrpSpPr>
              <p:cNvPr id="63514" name="Group 22"/>
              <p:cNvGrpSpPr>
                <a:grpSpLocks/>
              </p:cNvGrpSpPr>
              <p:nvPr/>
            </p:nvGrpSpPr>
            <p:grpSpPr bwMode="auto">
              <a:xfrm>
                <a:off x="3689" y="2560"/>
                <a:ext cx="923" cy="371"/>
                <a:chOff x="3689" y="2560"/>
                <a:chExt cx="923" cy="371"/>
              </a:xfrm>
            </p:grpSpPr>
            <p:sp>
              <p:nvSpPr>
                <p:cNvPr id="63528" name="Rectangle 23"/>
                <p:cNvSpPr>
                  <a:spLocks noChangeArrowheads="1"/>
                </p:cNvSpPr>
                <p:nvPr/>
              </p:nvSpPr>
              <p:spPr bwMode="auto">
                <a:xfrm>
                  <a:off x="3738" y="2560"/>
                  <a:ext cx="784" cy="371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529" name="Rectangle 24"/>
                <p:cNvSpPr>
                  <a:spLocks noChangeArrowheads="1"/>
                </p:cNvSpPr>
                <p:nvPr/>
              </p:nvSpPr>
              <p:spPr bwMode="auto">
                <a:xfrm>
                  <a:off x="3689" y="2597"/>
                  <a:ext cx="923" cy="2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700">
                      <a:solidFill>
                        <a:srgbClr val="FFFFFF"/>
                      </a:solidFill>
                    </a:rPr>
                    <a:t>Performance</a:t>
                  </a:r>
                </a:p>
              </p:txBody>
            </p:sp>
          </p:grpSp>
          <p:sp>
            <p:nvSpPr>
              <p:cNvPr id="63515" name="Line 25"/>
              <p:cNvSpPr>
                <a:spLocks noChangeShapeType="1"/>
              </p:cNvSpPr>
              <p:nvPr/>
            </p:nvSpPr>
            <p:spPr bwMode="auto">
              <a:xfrm>
                <a:off x="1049" y="2429"/>
                <a:ext cx="0" cy="8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16" name="Line 26"/>
              <p:cNvSpPr>
                <a:spLocks noChangeShapeType="1"/>
              </p:cNvSpPr>
              <p:nvPr/>
            </p:nvSpPr>
            <p:spPr bwMode="auto">
              <a:xfrm flipV="1">
                <a:off x="1049" y="2260"/>
                <a:ext cx="0" cy="16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17" name="Line 27"/>
              <p:cNvSpPr>
                <a:spLocks noChangeShapeType="1"/>
              </p:cNvSpPr>
              <p:nvPr/>
            </p:nvSpPr>
            <p:spPr bwMode="auto">
              <a:xfrm flipV="1">
                <a:off x="1049" y="2556"/>
                <a:ext cx="0" cy="20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18" name="Line 28"/>
              <p:cNvSpPr>
                <a:spLocks noChangeShapeType="1"/>
              </p:cNvSpPr>
              <p:nvPr/>
            </p:nvSpPr>
            <p:spPr bwMode="auto">
              <a:xfrm>
                <a:off x="1049" y="2536"/>
                <a:ext cx="26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19" name="Line 29"/>
              <p:cNvSpPr>
                <a:spLocks noChangeShapeType="1"/>
              </p:cNvSpPr>
              <p:nvPr/>
            </p:nvSpPr>
            <p:spPr bwMode="auto">
              <a:xfrm>
                <a:off x="2370" y="2429"/>
                <a:ext cx="0" cy="8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20" name="Line 30"/>
              <p:cNvSpPr>
                <a:spLocks noChangeShapeType="1"/>
              </p:cNvSpPr>
              <p:nvPr/>
            </p:nvSpPr>
            <p:spPr bwMode="auto">
              <a:xfrm flipV="1">
                <a:off x="2370" y="2260"/>
                <a:ext cx="0" cy="16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21" name="Line 31"/>
              <p:cNvSpPr>
                <a:spLocks noChangeShapeType="1"/>
              </p:cNvSpPr>
              <p:nvPr/>
            </p:nvSpPr>
            <p:spPr bwMode="auto">
              <a:xfrm>
                <a:off x="2457" y="2514"/>
                <a:ext cx="130" cy="12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22" name="Line 32"/>
              <p:cNvSpPr>
                <a:spLocks noChangeShapeType="1"/>
              </p:cNvSpPr>
              <p:nvPr/>
            </p:nvSpPr>
            <p:spPr bwMode="auto">
              <a:xfrm>
                <a:off x="2148" y="2536"/>
                <a:ext cx="26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23" name="Line 33"/>
              <p:cNvSpPr>
                <a:spLocks noChangeShapeType="1"/>
              </p:cNvSpPr>
              <p:nvPr/>
            </p:nvSpPr>
            <p:spPr bwMode="auto">
              <a:xfrm>
                <a:off x="3557" y="2218"/>
                <a:ext cx="0" cy="4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24" name="Line 34"/>
              <p:cNvSpPr>
                <a:spLocks noChangeShapeType="1"/>
              </p:cNvSpPr>
              <p:nvPr/>
            </p:nvSpPr>
            <p:spPr bwMode="auto">
              <a:xfrm flipV="1">
                <a:off x="3557" y="2765"/>
                <a:ext cx="0" cy="3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3525" name="Group 35"/>
              <p:cNvGrpSpPr>
                <a:grpSpLocks/>
              </p:cNvGrpSpPr>
              <p:nvPr/>
            </p:nvGrpSpPr>
            <p:grpSpPr bwMode="auto">
              <a:xfrm>
                <a:off x="3381" y="2597"/>
                <a:ext cx="353" cy="212"/>
                <a:chOff x="3381" y="2597"/>
                <a:chExt cx="353" cy="212"/>
              </a:xfrm>
            </p:grpSpPr>
            <p:sp>
              <p:nvSpPr>
                <p:cNvPr id="63526" name="Line 36"/>
                <p:cNvSpPr>
                  <a:spLocks noChangeShapeType="1"/>
                </p:cNvSpPr>
                <p:nvPr/>
              </p:nvSpPr>
              <p:spPr bwMode="auto">
                <a:xfrm>
                  <a:off x="3381" y="2597"/>
                  <a:ext cx="176" cy="8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stealth" w="med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527" name="Line 37"/>
                <p:cNvSpPr>
                  <a:spLocks noChangeShapeType="1"/>
                </p:cNvSpPr>
                <p:nvPr/>
              </p:nvSpPr>
              <p:spPr bwMode="auto">
                <a:xfrm>
                  <a:off x="3557" y="2725"/>
                  <a:ext cx="177" cy="8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stealth" w="med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3564" name="Oval 38"/>
            <p:cNvSpPr>
              <a:spLocks noChangeArrowheads="1"/>
            </p:cNvSpPr>
            <p:nvPr/>
          </p:nvSpPr>
          <p:spPr bwMode="auto">
            <a:xfrm>
              <a:off x="100" y="1060"/>
              <a:ext cx="616" cy="61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501" name="Rectangle 39"/>
            <p:cNvSpPr>
              <a:spLocks noChangeArrowheads="1"/>
            </p:cNvSpPr>
            <p:nvPr/>
          </p:nvSpPr>
          <p:spPr bwMode="auto">
            <a:xfrm>
              <a:off x="144" y="1248"/>
              <a:ext cx="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Needs</a:t>
              </a:r>
            </a:p>
          </p:txBody>
        </p:sp>
        <p:sp>
          <p:nvSpPr>
            <p:cNvPr id="63502" name="Line 40"/>
            <p:cNvSpPr>
              <a:spLocks noChangeShapeType="1"/>
            </p:cNvSpPr>
            <p:nvPr/>
          </p:nvSpPr>
          <p:spPr bwMode="auto">
            <a:xfrm>
              <a:off x="384" y="1680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3" name="Line 41"/>
            <p:cNvSpPr>
              <a:spLocks noChangeShapeType="1"/>
            </p:cNvSpPr>
            <p:nvPr/>
          </p:nvSpPr>
          <p:spPr bwMode="auto">
            <a:xfrm>
              <a:off x="384" y="1920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490" name="Line 42"/>
          <p:cNvSpPr>
            <a:spLocks noChangeShapeType="1"/>
          </p:cNvSpPr>
          <p:nvPr/>
        </p:nvSpPr>
        <p:spPr bwMode="auto">
          <a:xfrm flipV="1">
            <a:off x="9232900" y="1244600"/>
            <a:ext cx="0" cy="1981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1" name="Line 43"/>
          <p:cNvSpPr>
            <a:spLocks noChangeShapeType="1"/>
          </p:cNvSpPr>
          <p:nvPr/>
        </p:nvSpPr>
        <p:spPr bwMode="auto">
          <a:xfrm>
            <a:off x="6261100" y="1244600"/>
            <a:ext cx="2971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2" name="Line 44"/>
          <p:cNvSpPr>
            <a:spLocks noChangeShapeType="1"/>
          </p:cNvSpPr>
          <p:nvPr/>
        </p:nvSpPr>
        <p:spPr bwMode="auto">
          <a:xfrm>
            <a:off x="6261100" y="12446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Rectangle 45"/>
          <p:cNvSpPr>
            <a:spLocks noChangeArrowheads="1"/>
          </p:cNvSpPr>
          <p:nvPr/>
        </p:nvSpPr>
        <p:spPr bwMode="auto">
          <a:xfrm>
            <a:off x="2527300" y="5359400"/>
            <a:ext cx="1600200" cy="33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/>
              <a:t>Reinforcement</a:t>
            </a:r>
          </a:p>
        </p:txBody>
      </p:sp>
      <p:sp>
        <p:nvSpPr>
          <p:cNvPr id="63494" name="Line 46"/>
          <p:cNvSpPr>
            <a:spLocks noChangeShapeType="1"/>
          </p:cNvSpPr>
          <p:nvPr/>
        </p:nvSpPr>
        <p:spPr bwMode="auto">
          <a:xfrm flipV="1">
            <a:off x="3213100" y="4902200"/>
            <a:ext cx="3810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Rectangle 47"/>
          <p:cNvSpPr>
            <a:spLocks noChangeArrowheads="1"/>
          </p:cNvSpPr>
          <p:nvPr/>
        </p:nvSpPr>
        <p:spPr bwMode="auto">
          <a:xfrm>
            <a:off x="4737100" y="1092200"/>
            <a:ext cx="9906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496" name="Rectangle 48"/>
          <p:cNvSpPr>
            <a:spLocks noChangeArrowheads="1"/>
          </p:cNvSpPr>
          <p:nvPr/>
        </p:nvSpPr>
        <p:spPr bwMode="auto">
          <a:xfrm>
            <a:off x="4737100" y="1168401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Leader</a:t>
            </a:r>
          </a:p>
        </p:txBody>
      </p:sp>
      <p:sp>
        <p:nvSpPr>
          <p:cNvPr id="63497" name="Line 49"/>
          <p:cNvSpPr>
            <a:spLocks noChangeShapeType="1"/>
          </p:cNvSpPr>
          <p:nvPr/>
        </p:nvSpPr>
        <p:spPr bwMode="auto">
          <a:xfrm>
            <a:off x="5422900" y="1549400"/>
            <a:ext cx="3048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96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3" name="Rectangle 3">
            <a:extLst>
              <a:ext uri="{FF2B5EF4-FFF2-40B4-BE49-F238E27FC236}">
                <a16:creationId xmlns:a16="http://schemas.microsoft.com/office/drawing/2014/main" id="{67A30B99-7F7A-4A78-911A-4CED111EA2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8246876"/>
              </p:ext>
            </p:extLst>
          </p:nvPr>
        </p:nvGraphicFramePr>
        <p:xfrm>
          <a:off x="6090574" y="2421682"/>
          <a:ext cx="4977578" cy="3639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498" y="3042885"/>
            <a:ext cx="3661831" cy="1913306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4334EE78-ABE5-E14B-AD50-04C6A82F0DC1}"/>
              </a:ext>
            </a:extLst>
          </p:cNvPr>
          <p:cNvSpPr txBox="1"/>
          <p:nvPr/>
        </p:nvSpPr>
        <p:spPr>
          <a:xfrm>
            <a:off x="4162869" y="635876"/>
            <a:ext cx="3744384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accent6"/>
                </a:solidFill>
                <a:latin typeface="Tw Cen MT" charset="0"/>
              </a:rPr>
              <a:t>Equity Theory </a:t>
            </a:r>
            <a:endParaRPr lang="zh-CN" altLang="en-US" sz="4400" b="1" dirty="0">
              <a:solidFill>
                <a:schemeClr val="accent6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2" name="组合 23">
            <a:extLst>
              <a:ext uri="{FF2B5EF4-FFF2-40B4-BE49-F238E27FC236}">
                <a16:creationId xmlns:a16="http://schemas.microsoft.com/office/drawing/2014/main" id="{630B5330-9A85-EC42-9EB5-539B0F95E836}"/>
              </a:ext>
            </a:extLst>
          </p:cNvPr>
          <p:cNvGrpSpPr/>
          <p:nvPr/>
        </p:nvGrpSpPr>
        <p:grpSpPr>
          <a:xfrm>
            <a:off x="840371" y="974430"/>
            <a:ext cx="10511263" cy="0"/>
            <a:chOff x="1028775" y="591989"/>
            <a:chExt cx="11086097" cy="0"/>
          </a:xfrm>
        </p:grpSpPr>
        <p:cxnSp>
          <p:nvCxnSpPr>
            <p:cNvPr id="13" name="直接连接符 24">
              <a:extLst>
                <a:ext uri="{FF2B5EF4-FFF2-40B4-BE49-F238E27FC236}">
                  <a16:creationId xmlns:a16="http://schemas.microsoft.com/office/drawing/2014/main" id="{8FE1B8B2-8CE2-B243-8C0C-AC29ABC39B4A}"/>
                </a:ext>
              </a:extLst>
            </p:cNvPr>
            <p:cNvCxnSpPr/>
            <p:nvPr/>
          </p:nvCxnSpPr>
          <p:spPr>
            <a:xfrm>
              <a:off x="10287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25">
              <a:extLst>
                <a:ext uri="{FF2B5EF4-FFF2-40B4-BE49-F238E27FC236}">
                  <a16:creationId xmlns:a16="http://schemas.microsoft.com/office/drawing/2014/main" id="{746FBD2D-080F-F44B-9C0A-1CF66A6C6B9C}"/>
                </a:ext>
              </a:extLst>
            </p:cNvPr>
            <p:cNvCxnSpPr/>
            <p:nvPr/>
          </p:nvCxnSpPr>
          <p:spPr>
            <a:xfrm>
              <a:off x="86106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975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Two Types of Inequity</a:t>
            </a:r>
          </a:p>
        </p:txBody>
      </p:sp>
      <p:graphicFrame>
        <p:nvGraphicFramePr>
          <p:cNvPr id="69636" name="Rectangle 3">
            <a:extLst>
              <a:ext uri="{FF2B5EF4-FFF2-40B4-BE49-F238E27FC236}">
                <a16:creationId xmlns:a16="http://schemas.microsoft.com/office/drawing/2014/main" id="{31833E12-BF94-4FE2-8B11-3FFC7CFA66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680248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9659357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5080000" cy="4530725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sz="2400">
              <a:latin typeface="Tw Cen MT" charset="0"/>
            </a:endParaRPr>
          </a:p>
          <a:p>
            <a:pPr eaLnBrk="1" hangingPunct="1">
              <a:buFont typeface="Wingdings" charset="0"/>
              <a:buNone/>
            </a:pPr>
            <a:endParaRPr lang="en-US" sz="2400">
              <a:latin typeface="Tw Cen MT" charset="0"/>
            </a:endParaRPr>
          </a:p>
          <a:p>
            <a:pPr eaLnBrk="1" hangingPunct="1">
              <a:buFont typeface="Wingdings" charset="0"/>
              <a:buNone/>
            </a:pPr>
            <a:endParaRPr lang="en-US" sz="2400">
              <a:latin typeface="Tw Cen MT" charset="0"/>
            </a:endParaRPr>
          </a:p>
        </p:txBody>
      </p:sp>
      <p:pic>
        <p:nvPicPr>
          <p:cNvPr id="54276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5400"/>
            <a:ext cx="12192000" cy="6832600"/>
          </a:xfrm>
          <a:ln w="38100" cap="sq">
            <a:solidFill>
              <a:srgbClr val="000000"/>
            </a:solidFill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288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9FF03F1-ECB0-424A-B85C-FEEF0DFD1C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" r="-148" b="15815"/>
          <a:stretch/>
        </p:blipFill>
        <p:spPr>
          <a:xfrm>
            <a:off x="0" y="0"/>
            <a:ext cx="12210073" cy="6857999"/>
          </a:xfrm>
          <a:prstGeom prst="rect">
            <a:avLst/>
          </a:prstGeom>
        </p:spPr>
      </p:pic>
      <p:sp>
        <p:nvSpPr>
          <p:cNvPr id="9" name="Rounded Rectangle 909">
            <a:extLst>
              <a:ext uri="{FF2B5EF4-FFF2-40B4-BE49-F238E27FC236}">
                <a16:creationId xmlns:a16="http://schemas.microsoft.com/office/drawing/2014/main" id="{ED527674-AD3F-4B40-B9CE-2DBD717FC53C}"/>
              </a:ext>
            </a:extLst>
          </p:cNvPr>
          <p:cNvSpPr/>
          <p:nvPr/>
        </p:nvSpPr>
        <p:spPr bwMode="auto">
          <a:xfrm>
            <a:off x="359264" y="469900"/>
            <a:ext cx="11473472" cy="5918200"/>
          </a:xfrm>
          <a:prstGeom prst="roundRect">
            <a:avLst>
              <a:gd name="adj" fmla="val 5774"/>
            </a:avLst>
          </a:prstGeom>
          <a:solidFill>
            <a:schemeClr val="accent2">
              <a:lumMod val="10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365" dirty="0">
              <a:latin typeface="Agency FB" panose="020B0503020202020204" pitchFamily="34" charset="0"/>
              <a:cs typeface="+mn-ea"/>
              <a:sym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A1CBA93-4924-4EFB-B0E4-B8C9BCE8CBBE}"/>
              </a:ext>
            </a:extLst>
          </p:cNvPr>
          <p:cNvSpPr/>
          <p:nvPr/>
        </p:nvSpPr>
        <p:spPr>
          <a:xfrm>
            <a:off x="792458" y="2828835"/>
            <a:ext cx="10149894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spc="78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Why are people motivated?</a:t>
            </a:r>
            <a:endParaRPr lang="zh-CN" altLang="en-US" sz="4400" spc="788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346B86B1-BCFC-47A2-87F0-70ADA0C9D4A2}"/>
              </a:ext>
            </a:extLst>
          </p:cNvPr>
          <p:cNvSpPr txBox="1"/>
          <p:nvPr/>
        </p:nvSpPr>
        <p:spPr>
          <a:xfrm>
            <a:off x="4739450" y="2273467"/>
            <a:ext cx="293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spc="788" dirty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PART 1</a:t>
            </a:r>
            <a:endParaRPr lang="zh-CN" altLang="en-US" sz="4000" b="1" spc="788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904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Model of Motivation and Performance</a:t>
            </a:r>
          </a:p>
        </p:txBody>
      </p:sp>
      <p:grpSp>
        <p:nvGrpSpPr>
          <p:cNvPr id="75778" name="Group 60"/>
          <p:cNvGrpSpPr>
            <a:grpSpLocks/>
          </p:cNvGrpSpPr>
          <p:nvPr/>
        </p:nvGrpSpPr>
        <p:grpSpPr bwMode="auto">
          <a:xfrm>
            <a:off x="1682751" y="1682750"/>
            <a:ext cx="8983663" cy="4794250"/>
            <a:chOff x="100" y="1060"/>
            <a:chExt cx="5659" cy="3020"/>
          </a:xfrm>
        </p:grpSpPr>
        <p:grpSp>
          <p:nvGrpSpPr>
            <p:cNvPr id="75785" name="Group 55"/>
            <p:cNvGrpSpPr>
              <a:grpSpLocks/>
            </p:cNvGrpSpPr>
            <p:nvPr/>
          </p:nvGrpSpPr>
          <p:grpSpPr bwMode="auto">
            <a:xfrm>
              <a:off x="612" y="1111"/>
              <a:ext cx="5147" cy="2969"/>
              <a:chOff x="612" y="1111"/>
              <a:chExt cx="5147" cy="2969"/>
            </a:xfrm>
          </p:grpSpPr>
          <p:grpSp>
            <p:nvGrpSpPr>
              <p:cNvPr id="75790" name="Group 5"/>
              <p:cNvGrpSpPr>
                <a:grpSpLocks/>
              </p:cNvGrpSpPr>
              <p:nvPr/>
            </p:nvGrpSpPr>
            <p:grpSpPr bwMode="auto">
              <a:xfrm>
                <a:off x="612" y="1426"/>
                <a:ext cx="965" cy="830"/>
                <a:chOff x="612" y="1426"/>
                <a:chExt cx="965" cy="830"/>
              </a:xfrm>
            </p:grpSpPr>
            <p:sp>
              <p:nvSpPr>
                <p:cNvPr id="27713" name="Oval 3"/>
                <p:cNvSpPr>
                  <a:spLocks noChangeArrowheads="1"/>
                </p:cNvSpPr>
                <p:nvPr/>
              </p:nvSpPr>
              <p:spPr bwMode="auto">
                <a:xfrm>
                  <a:off x="612" y="1426"/>
                  <a:ext cx="868" cy="83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5841" name="Rectangle 4"/>
                <p:cNvSpPr>
                  <a:spLocks noChangeArrowheads="1"/>
                </p:cNvSpPr>
                <p:nvPr/>
              </p:nvSpPr>
              <p:spPr bwMode="auto">
                <a:xfrm>
                  <a:off x="667" y="1732"/>
                  <a:ext cx="910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/>
                    <a:t>Valence</a:t>
                  </a:r>
                </a:p>
              </p:txBody>
            </p:sp>
          </p:grpSp>
          <p:grpSp>
            <p:nvGrpSpPr>
              <p:cNvPr id="75791" name="Group 8"/>
              <p:cNvGrpSpPr>
                <a:grpSpLocks/>
              </p:cNvGrpSpPr>
              <p:nvPr/>
            </p:nvGrpSpPr>
            <p:grpSpPr bwMode="auto">
              <a:xfrm>
                <a:off x="1976" y="1421"/>
                <a:ext cx="879" cy="793"/>
                <a:chOff x="1976" y="1421"/>
                <a:chExt cx="879" cy="793"/>
              </a:xfrm>
            </p:grpSpPr>
            <p:sp>
              <p:nvSpPr>
                <p:cNvPr id="27711" name="Oval 6"/>
                <p:cNvSpPr>
                  <a:spLocks noChangeArrowheads="1"/>
                </p:cNvSpPr>
                <p:nvPr/>
              </p:nvSpPr>
              <p:spPr bwMode="auto">
                <a:xfrm>
                  <a:off x="1976" y="1421"/>
                  <a:ext cx="830" cy="793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5839" name="Rectangle 7"/>
                <p:cNvSpPr>
                  <a:spLocks noChangeArrowheads="1"/>
                </p:cNvSpPr>
                <p:nvPr/>
              </p:nvSpPr>
              <p:spPr bwMode="auto">
                <a:xfrm>
                  <a:off x="1985" y="1713"/>
                  <a:ext cx="870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/>
                    <a:t>Expectancy</a:t>
                  </a:r>
                </a:p>
              </p:txBody>
            </p:sp>
          </p:grpSp>
          <p:sp>
            <p:nvSpPr>
              <p:cNvPr id="27665" name="Oval 9"/>
              <p:cNvSpPr>
                <a:spLocks noChangeArrowheads="1"/>
              </p:cNvSpPr>
              <p:nvPr/>
            </p:nvSpPr>
            <p:spPr bwMode="auto">
              <a:xfrm>
                <a:off x="3167" y="1421"/>
                <a:ext cx="826" cy="793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5793" name="Rectangle 10"/>
              <p:cNvSpPr>
                <a:spLocks noChangeArrowheads="1"/>
              </p:cNvSpPr>
              <p:nvPr/>
            </p:nvSpPr>
            <p:spPr bwMode="auto">
              <a:xfrm>
                <a:off x="3306" y="1713"/>
                <a:ext cx="86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/>
                  <a:t>Ability</a:t>
                </a:r>
              </a:p>
            </p:txBody>
          </p:sp>
          <p:sp>
            <p:nvSpPr>
              <p:cNvPr id="27667" name="Oval 11"/>
              <p:cNvSpPr>
                <a:spLocks noChangeArrowheads="1"/>
              </p:cNvSpPr>
              <p:nvPr/>
            </p:nvSpPr>
            <p:spPr bwMode="auto">
              <a:xfrm>
                <a:off x="3123" y="3109"/>
                <a:ext cx="826" cy="79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5795" name="Rectangle 12"/>
              <p:cNvSpPr>
                <a:spLocks noChangeArrowheads="1"/>
              </p:cNvSpPr>
              <p:nvPr/>
            </p:nvSpPr>
            <p:spPr bwMode="auto">
              <a:xfrm>
                <a:off x="3123" y="3363"/>
                <a:ext cx="866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dirty="0"/>
                  <a:t>Goal</a:t>
                </a:r>
                <a:r>
                  <a:rPr lang="en-US" dirty="0">
                    <a:solidFill>
                      <a:srgbClr val="FFFFFF"/>
                    </a:solidFill>
                  </a:rPr>
                  <a:t> </a:t>
                </a:r>
                <a:r>
                  <a:rPr lang="en-US" dirty="0"/>
                  <a:t>Setting</a:t>
                </a:r>
              </a:p>
            </p:txBody>
          </p:sp>
          <p:sp>
            <p:nvSpPr>
              <p:cNvPr id="27669" name="Oval 13"/>
              <p:cNvSpPr>
                <a:spLocks noChangeArrowheads="1"/>
              </p:cNvSpPr>
              <p:nvPr/>
            </p:nvSpPr>
            <p:spPr bwMode="auto">
              <a:xfrm>
                <a:off x="4399" y="3192"/>
                <a:ext cx="828" cy="793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5797" name="Rectangle 14"/>
              <p:cNvSpPr>
                <a:spLocks noChangeArrowheads="1"/>
              </p:cNvSpPr>
              <p:nvPr/>
            </p:nvSpPr>
            <p:spPr bwMode="auto">
              <a:xfrm>
                <a:off x="4539" y="3441"/>
                <a:ext cx="86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/>
                  <a:t>Equity</a:t>
                </a:r>
              </a:p>
            </p:txBody>
          </p:sp>
          <p:sp>
            <p:nvSpPr>
              <p:cNvPr id="27671" name="Oval 15"/>
              <p:cNvSpPr>
                <a:spLocks noChangeArrowheads="1"/>
              </p:cNvSpPr>
              <p:nvPr/>
            </p:nvSpPr>
            <p:spPr bwMode="auto">
              <a:xfrm>
                <a:off x="656" y="2769"/>
                <a:ext cx="873" cy="83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5799" name="Rectangle 16"/>
              <p:cNvSpPr>
                <a:spLocks noChangeArrowheads="1"/>
              </p:cNvSpPr>
              <p:nvPr/>
            </p:nvSpPr>
            <p:spPr bwMode="auto">
              <a:xfrm>
                <a:off x="623" y="3061"/>
                <a:ext cx="113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/>
                  <a:t>Instrumentality</a:t>
                </a:r>
              </a:p>
            </p:txBody>
          </p:sp>
          <p:grpSp>
            <p:nvGrpSpPr>
              <p:cNvPr id="75800" name="Group 19"/>
              <p:cNvGrpSpPr>
                <a:grpSpLocks/>
              </p:cNvGrpSpPr>
              <p:nvPr/>
            </p:nvGrpSpPr>
            <p:grpSpPr bwMode="auto">
              <a:xfrm>
                <a:off x="1356" y="2222"/>
                <a:ext cx="837" cy="442"/>
                <a:chOff x="1356" y="2222"/>
                <a:chExt cx="837" cy="442"/>
              </a:xfrm>
            </p:grpSpPr>
            <p:sp>
              <p:nvSpPr>
                <p:cNvPr id="75836" name="Rectangle 17"/>
                <p:cNvSpPr>
                  <a:spLocks noChangeArrowheads="1"/>
                </p:cNvSpPr>
                <p:nvPr/>
              </p:nvSpPr>
              <p:spPr bwMode="auto">
                <a:xfrm>
                  <a:off x="1360" y="2222"/>
                  <a:ext cx="752" cy="418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37" name="Rectangle 18"/>
                <p:cNvSpPr>
                  <a:spLocks noChangeArrowheads="1"/>
                </p:cNvSpPr>
                <p:nvPr/>
              </p:nvSpPr>
              <p:spPr bwMode="auto">
                <a:xfrm>
                  <a:off x="1356" y="2260"/>
                  <a:ext cx="837" cy="4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>
                      <a:solidFill>
                        <a:srgbClr val="FFFFFF"/>
                      </a:solidFill>
                    </a:rPr>
                    <a:t>Desire to Perform</a:t>
                  </a:r>
                </a:p>
              </p:txBody>
            </p:sp>
          </p:grpSp>
          <p:grpSp>
            <p:nvGrpSpPr>
              <p:cNvPr id="75801" name="Group 22"/>
              <p:cNvGrpSpPr>
                <a:grpSpLocks/>
              </p:cNvGrpSpPr>
              <p:nvPr/>
            </p:nvGrpSpPr>
            <p:grpSpPr bwMode="auto">
              <a:xfrm>
                <a:off x="2593" y="2349"/>
                <a:ext cx="964" cy="372"/>
                <a:chOff x="2593" y="2349"/>
                <a:chExt cx="964" cy="372"/>
              </a:xfrm>
            </p:grpSpPr>
            <p:sp>
              <p:nvSpPr>
                <p:cNvPr id="75834" name="Rectangle 20"/>
                <p:cNvSpPr>
                  <a:spLocks noChangeArrowheads="1"/>
                </p:cNvSpPr>
                <p:nvPr/>
              </p:nvSpPr>
              <p:spPr bwMode="auto">
                <a:xfrm>
                  <a:off x="2593" y="2349"/>
                  <a:ext cx="784" cy="372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35" name="Rectangle 21"/>
                <p:cNvSpPr>
                  <a:spLocks noChangeArrowheads="1"/>
                </p:cNvSpPr>
                <p:nvPr/>
              </p:nvSpPr>
              <p:spPr bwMode="auto">
                <a:xfrm>
                  <a:off x="2721" y="2387"/>
                  <a:ext cx="83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>
                      <a:solidFill>
                        <a:srgbClr val="FFFFFF"/>
                      </a:solidFill>
                    </a:rPr>
                    <a:t>Effort</a:t>
                  </a:r>
                </a:p>
              </p:txBody>
            </p:sp>
          </p:grpSp>
          <p:grpSp>
            <p:nvGrpSpPr>
              <p:cNvPr id="75802" name="Group 25"/>
              <p:cNvGrpSpPr>
                <a:grpSpLocks/>
              </p:cNvGrpSpPr>
              <p:nvPr/>
            </p:nvGrpSpPr>
            <p:grpSpPr bwMode="auto">
              <a:xfrm>
                <a:off x="3689" y="2560"/>
                <a:ext cx="923" cy="371"/>
                <a:chOff x="3689" y="2560"/>
                <a:chExt cx="923" cy="371"/>
              </a:xfrm>
            </p:grpSpPr>
            <p:sp>
              <p:nvSpPr>
                <p:cNvPr id="75832" name="Rectangle 23"/>
                <p:cNvSpPr>
                  <a:spLocks noChangeArrowheads="1"/>
                </p:cNvSpPr>
                <p:nvPr/>
              </p:nvSpPr>
              <p:spPr bwMode="auto">
                <a:xfrm>
                  <a:off x="3738" y="2560"/>
                  <a:ext cx="784" cy="371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33" name="Rectangle 24"/>
                <p:cNvSpPr>
                  <a:spLocks noChangeArrowheads="1"/>
                </p:cNvSpPr>
                <p:nvPr/>
              </p:nvSpPr>
              <p:spPr bwMode="auto">
                <a:xfrm>
                  <a:off x="3689" y="2597"/>
                  <a:ext cx="923" cy="2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700">
                      <a:solidFill>
                        <a:srgbClr val="FFFFFF"/>
                      </a:solidFill>
                    </a:rPr>
                    <a:t>Performance</a:t>
                  </a:r>
                </a:p>
              </p:txBody>
            </p:sp>
          </p:grpSp>
          <p:grpSp>
            <p:nvGrpSpPr>
              <p:cNvPr id="75803" name="Group 28"/>
              <p:cNvGrpSpPr>
                <a:grpSpLocks/>
              </p:cNvGrpSpPr>
              <p:nvPr/>
            </p:nvGrpSpPr>
            <p:grpSpPr bwMode="auto">
              <a:xfrm>
                <a:off x="4920" y="2688"/>
                <a:ext cx="839" cy="369"/>
                <a:chOff x="4920" y="2688"/>
                <a:chExt cx="839" cy="369"/>
              </a:xfrm>
            </p:grpSpPr>
            <p:sp>
              <p:nvSpPr>
                <p:cNvPr id="75830" name="Rectangle 26"/>
                <p:cNvSpPr>
                  <a:spLocks noChangeArrowheads="1"/>
                </p:cNvSpPr>
                <p:nvPr/>
              </p:nvSpPr>
              <p:spPr bwMode="auto">
                <a:xfrm>
                  <a:off x="4924" y="2688"/>
                  <a:ext cx="787" cy="369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31" name="Rectangle 27"/>
                <p:cNvSpPr>
                  <a:spLocks noChangeArrowheads="1"/>
                </p:cNvSpPr>
                <p:nvPr/>
              </p:nvSpPr>
              <p:spPr bwMode="auto">
                <a:xfrm>
                  <a:off x="4920" y="2725"/>
                  <a:ext cx="839" cy="2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700">
                      <a:solidFill>
                        <a:srgbClr val="FFFFFF"/>
                      </a:solidFill>
                    </a:rPr>
                    <a:t>Satisfaction</a:t>
                  </a:r>
                </a:p>
              </p:txBody>
            </p:sp>
          </p:grpSp>
          <p:sp>
            <p:nvSpPr>
              <p:cNvPr id="75804" name="Line 29"/>
              <p:cNvSpPr>
                <a:spLocks noChangeShapeType="1"/>
              </p:cNvSpPr>
              <p:nvPr/>
            </p:nvSpPr>
            <p:spPr bwMode="auto">
              <a:xfrm>
                <a:off x="1049" y="2429"/>
                <a:ext cx="0" cy="8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5" name="Line 30"/>
              <p:cNvSpPr>
                <a:spLocks noChangeShapeType="1"/>
              </p:cNvSpPr>
              <p:nvPr/>
            </p:nvSpPr>
            <p:spPr bwMode="auto">
              <a:xfrm flipV="1">
                <a:off x="1049" y="2260"/>
                <a:ext cx="0" cy="16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6" name="Line 31"/>
              <p:cNvSpPr>
                <a:spLocks noChangeShapeType="1"/>
              </p:cNvSpPr>
              <p:nvPr/>
            </p:nvSpPr>
            <p:spPr bwMode="auto">
              <a:xfrm flipV="1">
                <a:off x="1049" y="2556"/>
                <a:ext cx="0" cy="20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7" name="Line 32"/>
              <p:cNvSpPr>
                <a:spLocks noChangeShapeType="1"/>
              </p:cNvSpPr>
              <p:nvPr/>
            </p:nvSpPr>
            <p:spPr bwMode="auto">
              <a:xfrm>
                <a:off x="1049" y="2514"/>
                <a:ext cx="26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8" name="Line 33"/>
              <p:cNvSpPr>
                <a:spLocks noChangeShapeType="1"/>
              </p:cNvSpPr>
              <p:nvPr/>
            </p:nvSpPr>
            <p:spPr bwMode="auto">
              <a:xfrm>
                <a:off x="2370" y="2429"/>
                <a:ext cx="0" cy="8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9" name="Line 34"/>
              <p:cNvSpPr>
                <a:spLocks noChangeShapeType="1"/>
              </p:cNvSpPr>
              <p:nvPr/>
            </p:nvSpPr>
            <p:spPr bwMode="auto">
              <a:xfrm flipV="1">
                <a:off x="2370" y="2260"/>
                <a:ext cx="0" cy="16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10" name="Line 35"/>
              <p:cNvSpPr>
                <a:spLocks noChangeShapeType="1"/>
              </p:cNvSpPr>
              <p:nvPr/>
            </p:nvSpPr>
            <p:spPr bwMode="auto">
              <a:xfrm>
                <a:off x="2457" y="2514"/>
                <a:ext cx="130" cy="12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11" name="Line 36"/>
              <p:cNvSpPr>
                <a:spLocks noChangeShapeType="1"/>
              </p:cNvSpPr>
              <p:nvPr/>
            </p:nvSpPr>
            <p:spPr bwMode="auto">
              <a:xfrm>
                <a:off x="2148" y="2514"/>
                <a:ext cx="26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12" name="Line 37"/>
              <p:cNvSpPr>
                <a:spLocks noChangeShapeType="1"/>
              </p:cNvSpPr>
              <p:nvPr/>
            </p:nvSpPr>
            <p:spPr bwMode="auto">
              <a:xfrm>
                <a:off x="3557" y="2218"/>
                <a:ext cx="0" cy="4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13" name="Line 38"/>
              <p:cNvSpPr>
                <a:spLocks noChangeShapeType="1"/>
              </p:cNvSpPr>
              <p:nvPr/>
            </p:nvSpPr>
            <p:spPr bwMode="auto">
              <a:xfrm flipV="1">
                <a:off x="3557" y="2765"/>
                <a:ext cx="0" cy="3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5814" name="Group 41"/>
              <p:cNvGrpSpPr>
                <a:grpSpLocks/>
              </p:cNvGrpSpPr>
              <p:nvPr/>
            </p:nvGrpSpPr>
            <p:grpSpPr bwMode="auto">
              <a:xfrm>
                <a:off x="3381" y="2597"/>
                <a:ext cx="353" cy="212"/>
                <a:chOff x="3381" y="2597"/>
                <a:chExt cx="353" cy="212"/>
              </a:xfrm>
            </p:grpSpPr>
            <p:sp>
              <p:nvSpPr>
                <p:cNvPr id="75828" name="Line 39"/>
                <p:cNvSpPr>
                  <a:spLocks noChangeShapeType="1"/>
                </p:cNvSpPr>
                <p:nvPr/>
              </p:nvSpPr>
              <p:spPr bwMode="auto">
                <a:xfrm>
                  <a:off x="3381" y="2597"/>
                  <a:ext cx="176" cy="8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stealth" w="med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29" name="Line 40"/>
                <p:cNvSpPr>
                  <a:spLocks noChangeShapeType="1"/>
                </p:cNvSpPr>
                <p:nvPr/>
              </p:nvSpPr>
              <p:spPr bwMode="auto">
                <a:xfrm>
                  <a:off x="3557" y="2725"/>
                  <a:ext cx="177" cy="8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stealth" w="med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815" name="Group 44"/>
              <p:cNvGrpSpPr>
                <a:grpSpLocks/>
              </p:cNvGrpSpPr>
              <p:nvPr/>
            </p:nvGrpSpPr>
            <p:grpSpPr bwMode="auto">
              <a:xfrm>
                <a:off x="4569" y="2725"/>
                <a:ext cx="351" cy="210"/>
                <a:chOff x="4569" y="2725"/>
                <a:chExt cx="351" cy="210"/>
              </a:xfrm>
            </p:grpSpPr>
            <p:sp>
              <p:nvSpPr>
                <p:cNvPr id="75826" name="Line 42"/>
                <p:cNvSpPr>
                  <a:spLocks noChangeShapeType="1"/>
                </p:cNvSpPr>
                <p:nvPr/>
              </p:nvSpPr>
              <p:spPr bwMode="auto">
                <a:xfrm>
                  <a:off x="4569" y="2725"/>
                  <a:ext cx="175" cy="8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stealth" w="med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27" name="Line 43"/>
                <p:cNvSpPr>
                  <a:spLocks noChangeShapeType="1"/>
                </p:cNvSpPr>
                <p:nvPr/>
              </p:nvSpPr>
              <p:spPr bwMode="auto">
                <a:xfrm>
                  <a:off x="4744" y="2852"/>
                  <a:ext cx="176" cy="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stealth" w="med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5816" name="Line 45"/>
              <p:cNvSpPr>
                <a:spLocks noChangeShapeType="1"/>
              </p:cNvSpPr>
              <p:nvPr/>
            </p:nvSpPr>
            <p:spPr bwMode="auto">
              <a:xfrm flipV="1">
                <a:off x="4744" y="2935"/>
                <a:ext cx="0" cy="25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17" name="Line 46"/>
              <p:cNvSpPr>
                <a:spLocks noChangeShapeType="1"/>
              </p:cNvSpPr>
              <p:nvPr/>
            </p:nvSpPr>
            <p:spPr bwMode="auto">
              <a:xfrm flipV="1">
                <a:off x="4334" y="1246"/>
                <a:ext cx="0" cy="130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18" name="Line 47"/>
              <p:cNvSpPr>
                <a:spLocks noChangeShapeType="1"/>
              </p:cNvSpPr>
              <p:nvPr/>
            </p:nvSpPr>
            <p:spPr bwMode="auto">
              <a:xfrm flipH="1">
                <a:off x="2324" y="1246"/>
                <a:ext cx="201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19" name="Line 48"/>
              <p:cNvSpPr>
                <a:spLocks noChangeShapeType="1"/>
              </p:cNvSpPr>
              <p:nvPr/>
            </p:nvSpPr>
            <p:spPr bwMode="auto">
              <a:xfrm flipV="1">
                <a:off x="1021" y="1111"/>
                <a:ext cx="0" cy="2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lg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0" name="Line 49"/>
              <p:cNvSpPr>
                <a:spLocks noChangeShapeType="1"/>
              </p:cNvSpPr>
              <p:nvPr/>
            </p:nvSpPr>
            <p:spPr bwMode="auto">
              <a:xfrm>
                <a:off x="1021" y="1111"/>
                <a:ext cx="44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1" name="Line 50"/>
              <p:cNvSpPr>
                <a:spLocks noChangeShapeType="1"/>
              </p:cNvSpPr>
              <p:nvPr/>
            </p:nvSpPr>
            <p:spPr bwMode="auto">
              <a:xfrm>
                <a:off x="5479" y="1111"/>
                <a:ext cx="5" cy="15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2" name="Line 51"/>
              <p:cNvSpPr>
                <a:spLocks noChangeShapeType="1"/>
              </p:cNvSpPr>
              <p:nvPr/>
            </p:nvSpPr>
            <p:spPr bwMode="auto">
              <a:xfrm>
                <a:off x="2311" y="1246"/>
                <a:ext cx="1" cy="18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3" name="Line 52"/>
              <p:cNvSpPr>
                <a:spLocks noChangeShapeType="1"/>
              </p:cNvSpPr>
              <p:nvPr/>
            </p:nvSpPr>
            <p:spPr bwMode="auto">
              <a:xfrm>
                <a:off x="4840" y="3990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4" name="Line 53"/>
              <p:cNvSpPr>
                <a:spLocks noChangeShapeType="1"/>
              </p:cNvSpPr>
              <p:nvPr/>
            </p:nvSpPr>
            <p:spPr bwMode="auto">
              <a:xfrm flipH="1">
                <a:off x="1114" y="4080"/>
                <a:ext cx="372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5" name="Line 54"/>
              <p:cNvSpPr>
                <a:spLocks noChangeShapeType="1"/>
              </p:cNvSpPr>
              <p:nvPr/>
            </p:nvSpPr>
            <p:spPr bwMode="auto">
              <a:xfrm flipV="1">
                <a:off x="1114" y="3721"/>
                <a:ext cx="0" cy="3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659" name="Oval 56"/>
            <p:cNvSpPr>
              <a:spLocks noChangeArrowheads="1"/>
            </p:cNvSpPr>
            <p:nvPr/>
          </p:nvSpPr>
          <p:spPr bwMode="auto">
            <a:xfrm>
              <a:off x="100" y="1060"/>
              <a:ext cx="616" cy="61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787" name="Rectangle 57"/>
            <p:cNvSpPr>
              <a:spLocks noChangeArrowheads="1"/>
            </p:cNvSpPr>
            <p:nvPr/>
          </p:nvSpPr>
          <p:spPr bwMode="auto">
            <a:xfrm>
              <a:off x="144" y="1248"/>
              <a:ext cx="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Needs</a:t>
              </a:r>
            </a:p>
          </p:txBody>
        </p:sp>
        <p:sp>
          <p:nvSpPr>
            <p:cNvPr id="75788" name="Line 58"/>
            <p:cNvSpPr>
              <a:spLocks noChangeShapeType="1"/>
            </p:cNvSpPr>
            <p:nvPr/>
          </p:nvSpPr>
          <p:spPr bwMode="auto">
            <a:xfrm>
              <a:off x="384" y="1680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89" name="Line 59"/>
            <p:cNvSpPr>
              <a:spLocks noChangeShapeType="1"/>
            </p:cNvSpPr>
            <p:nvPr/>
          </p:nvSpPr>
          <p:spPr bwMode="auto">
            <a:xfrm>
              <a:off x="384" y="1920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52" name="Rectangle 61"/>
          <p:cNvSpPr>
            <a:spLocks noChangeArrowheads="1"/>
          </p:cNvSpPr>
          <p:nvPr/>
        </p:nvSpPr>
        <p:spPr bwMode="auto">
          <a:xfrm>
            <a:off x="1682750" y="6026150"/>
            <a:ext cx="1358900" cy="3683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5780" name="Line 62"/>
          <p:cNvSpPr>
            <a:spLocks noChangeShapeType="1"/>
          </p:cNvSpPr>
          <p:nvPr/>
        </p:nvSpPr>
        <p:spPr bwMode="auto">
          <a:xfrm flipV="1">
            <a:off x="1981200" y="5410200"/>
            <a:ext cx="533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1" name="Rectangle 63"/>
          <p:cNvSpPr>
            <a:spLocks noChangeArrowheads="1"/>
          </p:cNvSpPr>
          <p:nvPr/>
        </p:nvSpPr>
        <p:spPr bwMode="auto">
          <a:xfrm>
            <a:off x="1600200" y="6019800"/>
            <a:ext cx="160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Reinforcement</a:t>
            </a:r>
          </a:p>
        </p:txBody>
      </p:sp>
      <p:sp>
        <p:nvSpPr>
          <p:cNvPr id="27655" name="Rectangle 64"/>
          <p:cNvSpPr>
            <a:spLocks noChangeArrowheads="1"/>
          </p:cNvSpPr>
          <p:nvPr/>
        </p:nvSpPr>
        <p:spPr bwMode="auto">
          <a:xfrm>
            <a:off x="3733800" y="1828800"/>
            <a:ext cx="9906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5783" name="Rectangle 65"/>
          <p:cNvSpPr>
            <a:spLocks noChangeArrowheads="1"/>
          </p:cNvSpPr>
          <p:nvPr/>
        </p:nvSpPr>
        <p:spPr bwMode="auto">
          <a:xfrm>
            <a:off x="3733800" y="1905001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Leader</a:t>
            </a:r>
          </a:p>
        </p:txBody>
      </p:sp>
      <p:sp>
        <p:nvSpPr>
          <p:cNvPr id="75784" name="Line 66"/>
          <p:cNvSpPr>
            <a:spLocks noChangeShapeType="1"/>
          </p:cNvSpPr>
          <p:nvPr/>
        </p:nvSpPr>
        <p:spPr bwMode="auto">
          <a:xfrm>
            <a:off x="4419600" y="2286000"/>
            <a:ext cx="3048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65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94E9-15E2-6947-A83E-FBE298F44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Big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F975A-FC08-C64E-A687-9B34DBAFF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about procrastination?</a:t>
            </a:r>
          </a:p>
          <a:p>
            <a:pPr lvl="1"/>
            <a:r>
              <a:rPr lang="en-US" sz="2800" dirty="0"/>
              <a:t>You are not lazy!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can be wrong with goals?</a:t>
            </a:r>
          </a:p>
          <a:p>
            <a:pPr lvl="1"/>
            <a:r>
              <a:rPr lang="en-US" sz="2800" dirty="0"/>
              <a:t>Hint: Unintended consequences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03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9ED6E-EB4D-B241-BFA6-292EF0646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Perfect Job!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54F72-352D-1B47-9CDF-18E2A2736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If there were such a thing as a perfect job for you, where you are motivated and productive…</a:t>
            </a:r>
          </a:p>
          <a:p>
            <a:pPr marL="0" indent="0">
              <a:buNone/>
            </a:pPr>
            <a:endParaRPr lang="en-US" sz="3600" dirty="0"/>
          </a:p>
          <a:p>
            <a:pPr lvl="1"/>
            <a:r>
              <a:rPr lang="en-US" sz="3200" dirty="0"/>
              <a:t>What would it have?</a:t>
            </a:r>
          </a:p>
          <a:p>
            <a:pPr lvl="1"/>
            <a:r>
              <a:rPr lang="en-US" sz="3200" dirty="0"/>
              <a:t>What would it be like to work that job?</a:t>
            </a:r>
          </a:p>
          <a:p>
            <a:pPr lvl="1"/>
            <a:r>
              <a:rPr lang="en-US" sz="3200" dirty="0"/>
              <a:t>How would you feel?</a:t>
            </a:r>
          </a:p>
        </p:txBody>
      </p:sp>
    </p:spTree>
    <p:extLst>
      <p:ext uri="{BB962C8B-B14F-4D97-AF65-F5344CB8AC3E}">
        <p14:creationId xmlns:p14="http://schemas.microsoft.com/office/powerpoint/2010/main" val="3395909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6065129" y="438911"/>
            <a:ext cx="4977976" cy="145405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0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Common Motivators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6094105" y="2599482"/>
            <a:ext cx="4977578" cy="363928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Being rewarded</a:t>
            </a:r>
          </a:p>
          <a:p>
            <a:r>
              <a:rPr lang="en-US" sz="2000" dirty="0">
                <a:solidFill>
                  <a:srgbClr val="000000"/>
                </a:solidFill>
              </a:rPr>
              <a:t>Being involved</a:t>
            </a:r>
          </a:p>
          <a:p>
            <a:r>
              <a:rPr lang="en-US" sz="2000" dirty="0">
                <a:solidFill>
                  <a:srgbClr val="000000"/>
                </a:solidFill>
              </a:rPr>
              <a:t>Being challenged</a:t>
            </a:r>
          </a:p>
          <a:p>
            <a:r>
              <a:rPr lang="en-US" sz="2000" dirty="0">
                <a:solidFill>
                  <a:srgbClr val="000000"/>
                </a:solidFill>
              </a:rPr>
              <a:t>Being interested</a:t>
            </a:r>
          </a:p>
          <a:p>
            <a:r>
              <a:rPr lang="en-US" sz="2000" dirty="0">
                <a:solidFill>
                  <a:srgbClr val="000000"/>
                </a:solidFill>
              </a:rPr>
              <a:t>Making someone happy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Being encouraged</a:t>
            </a:r>
          </a:p>
          <a:p>
            <a:r>
              <a:rPr lang="en-US" sz="2000" dirty="0">
                <a:solidFill>
                  <a:srgbClr val="000000"/>
                </a:solidFill>
              </a:rPr>
              <a:t>Having a purpose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Being special</a:t>
            </a:r>
          </a:p>
          <a:p>
            <a:r>
              <a:rPr lang="en-US" sz="2000" dirty="0">
                <a:solidFill>
                  <a:srgbClr val="000000"/>
                </a:solidFill>
              </a:rPr>
              <a:t>Increasing reputation</a:t>
            </a:r>
          </a:p>
          <a:p>
            <a:r>
              <a:rPr lang="en-US" sz="2000" dirty="0">
                <a:solidFill>
                  <a:srgbClr val="000000"/>
                </a:solidFill>
              </a:rPr>
              <a:t>Being respected</a:t>
            </a:r>
          </a:p>
          <a:p>
            <a:r>
              <a:rPr lang="en-US" sz="2000" dirty="0">
                <a:solidFill>
                  <a:srgbClr val="000000"/>
                </a:solidFill>
              </a:rPr>
              <a:t>Being able to prove I could do it</a:t>
            </a:r>
          </a:p>
          <a:p>
            <a:r>
              <a:rPr lang="en-US" sz="2000" dirty="0">
                <a:solidFill>
                  <a:srgbClr val="000000"/>
                </a:solidFill>
              </a:rPr>
              <a:t>Knowing results will be lasting</a:t>
            </a:r>
            <a:br>
              <a:rPr lang="en-US" sz="2000" dirty="0">
                <a:solidFill>
                  <a:srgbClr val="000000"/>
                </a:solidFill>
              </a:rPr>
            </a:br>
            <a:endParaRPr lang="en-US" sz="1500" dirty="0">
              <a:solidFill>
                <a:srgbClr val="000000"/>
              </a:solidFill>
            </a:endParaRPr>
          </a:p>
        </p:txBody>
      </p:sp>
      <p:pic>
        <p:nvPicPr>
          <p:cNvPr id="71" name="Graphic 70">
            <a:extLst>
              <a:ext uri="{FF2B5EF4-FFF2-40B4-BE49-F238E27FC236}">
                <a16:creationId xmlns:a16="http://schemas.microsoft.com/office/drawing/2014/main" id="{AD9EDCE0-1B75-4772-99A5-C3FDAD1D8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401" y="1230882"/>
            <a:ext cx="4114520" cy="411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10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>
          <a:xfrm>
            <a:off x="752974" y="317251"/>
            <a:ext cx="7474172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Tw Cen MT" charset="0"/>
              </a:rPr>
              <a:t>What is Motivation??</a:t>
            </a:r>
          </a:p>
        </p:txBody>
      </p:sp>
      <p:sp>
        <p:nvSpPr>
          <p:cNvPr id="107523" name="Rectangle 3"/>
          <p:cNvSpPr>
            <a:spLocks noGrp="1"/>
          </p:cNvSpPr>
          <p:nvPr>
            <p:ph idx="1"/>
          </p:nvPr>
        </p:nvSpPr>
        <p:spPr>
          <a:xfrm>
            <a:off x="856214" y="2278173"/>
            <a:ext cx="6467867" cy="3450613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en-US" sz="3200" dirty="0">
                <a:latin typeface="Tw Cen MT" charset="0"/>
              </a:rPr>
              <a:t>Variations in </a:t>
            </a:r>
          </a:p>
          <a:p>
            <a:pPr marL="1422400" lvl="1">
              <a:defRPr/>
            </a:pPr>
            <a:r>
              <a:rPr lang="en-US" sz="3200" dirty="0">
                <a:latin typeface="Tw Cen MT" charset="0"/>
              </a:rPr>
              <a:t>Intensity</a:t>
            </a:r>
          </a:p>
          <a:p>
            <a:pPr marL="1422400" lvl="1">
              <a:defRPr/>
            </a:pPr>
            <a:r>
              <a:rPr lang="en-US" sz="3200" dirty="0">
                <a:latin typeface="Tw Cen MT" charset="0"/>
              </a:rPr>
              <a:t>Persistence</a:t>
            </a:r>
          </a:p>
          <a:p>
            <a:pPr marL="1422400" lvl="1">
              <a:defRPr/>
            </a:pPr>
            <a:r>
              <a:rPr lang="en-US" sz="3200" dirty="0">
                <a:latin typeface="Tw Cen MT" charset="0"/>
              </a:rPr>
              <a:t>Quality</a:t>
            </a:r>
          </a:p>
          <a:p>
            <a:pPr marL="1422400" lvl="1">
              <a:defRPr/>
            </a:pPr>
            <a:r>
              <a:rPr lang="en-US" sz="3200" dirty="0">
                <a:latin typeface="Tw Cen MT" charset="0"/>
              </a:rPr>
              <a:t>Direction </a:t>
            </a:r>
          </a:p>
          <a:p>
            <a:pPr marL="366713" lvl="1" indent="0">
              <a:buNone/>
              <a:defRPr/>
            </a:pPr>
            <a:r>
              <a:rPr lang="en-US" sz="3200" dirty="0">
                <a:latin typeface="Tw Cen MT" charset="0"/>
              </a:rPr>
              <a:t>of ongoing behavior </a:t>
            </a:r>
          </a:p>
          <a:p>
            <a:pPr marL="366713" lvl="1" indent="0">
              <a:buNone/>
              <a:defRPr/>
            </a:pPr>
            <a:endParaRPr lang="en-US" sz="3200" dirty="0">
              <a:latin typeface="Tw Cen MT" charset="0"/>
            </a:endParaRPr>
          </a:p>
          <a:p>
            <a:pPr marL="0" indent="0">
              <a:buNone/>
              <a:defRPr/>
            </a:pPr>
            <a:r>
              <a:rPr lang="en-US" sz="3000" dirty="0">
                <a:latin typeface="Tw Cen MT" charset="0"/>
              </a:rPr>
              <a:t>Motivation is </a:t>
            </a:r>
            <a:r>
              <a:rPr lang="en-US" sz="3000" u="sng" dirty="0">
                <a:latin typeface="Tw Cen MT" charset="0"/>
              </a:rPr>
              <a:t>not</a:t>
            </a:r>
            <a:r>
              <a:rPr lang="en-US" sz="3000" dirty="0">
                <a:latin typeface="Tw Cen MT" charset="0"/>
              </a:rPr>
              <a:t> performance!</a:t>
            </a:r>
          </a:p>
        </p:txBody>
      </p:sp>
      <p:pic>
        <p:nvPicPr>
          <p:cNvPr id="7" name="Picture 5" descr="2005-07-23--Motivation">
            <a:extLst>
              <a:ext uri="{FF2B5EF4-FFF2-40B4-BE49-F238E27FC236}">
                <a16:creationId xmlns:a16="http://schemas.microsoft.com/office/drawing/2014/main" id="{854A8CEB-56DD-F348-9A7A-3BB53418E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451" y="1642814"/>
            <a:ext cx="6284986" cy="471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61912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9FF03F1-ECB0-424A-B85C-FEEF0DFD1C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" r="-148" b="15815"/>
          <a:stretch/>
        </p:blipFill>
        <p:spPr>
          <a:xfrm>
            <a:off x="0" y="0"/>
            <a:ext cx="12210073" cy="6857999"/>
          </a:xfrm>
          <a:prstGeom prst="rect">
            <a:avLst/>
          </a:prstGeom>
        </p:spPr>
      </p:pic>
      <p:sp>
        <p:nvSpPr>
          <p:cNvPr id="9" name="Rounded Rectangle 909">
            <a:extLst>
              <a:ext uri="{FF2B5EF4-FFF2-40B4-BE49-F238E27FC236}">
                <a16:creationId xmlns:a16="http://schemas.microsoft.com/office/drawing/2014/main" id="{ED527674-AD3F-4B40-B9CE-2DBD717FC53C}"/>
              </a:ext>
            </a:extLst>
          </p:cNvPr>
          <p:cNvSpPr/>
          <p:nvPr/>
        </p:nvSpPr>
        <p:spPr bwMode="auto">
          <a:xfrm>
            <a:off x="359264" y="469900"/>
            <a:ext cx="11473472" cy="5918200"/>
          </a:xfrm>
          <a:prstGeom prst="roundRect">
            <a:avLst>
              <a:gd name="adj" fmla="val 5774"/>
            </a:avLst>
          </a:prstGeom>
          <a:solidFill>
            <a:schemeClr val="accent2">
              <a:lumMod val="10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365" dirty="0">
              <a:latin typeface="Agency FB" panose="020B0503020202020204" pitchFamily="34" charset="0"/>
              <a:cs typeface="+mn-ea"/>
              <a:sym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A1CBA93-4924-4EFB-B0E4-B8C9BCE8CBBE}"/>
              </a:ext>
            </a:extLst>
          </p:cNvPr>
          <p:cNvSpPr/>
          <p:nvPr/>
        </p:nvSpPr>
        <p:spPr>
          <a:xfrm>
            <a:off x="2439422" y="2828835"/>
            <a:ext cx="6855979" cy="144655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spc="78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What do we know </a:t>
            </a:r>
            <a:br>
              <a:rPr lang="en-US" altLang="zh-CN" sz="4400" spc="78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4400" spc="78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about motivation?</a:t>
            </a:r>
            <a:endParaRPr lang="zh-CN" altLang="en-US" sz="4400" spc="788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346B86B1-BCFC-47A2-87F0-70ADA0C9D4A2}"/>
              </a:ext>
            </a:extLst>
          </p:cNvPr>
          <p:cNvSpPr txBox="1"/>
          <p:nvPr/>
        </p:nvSpPr>
        <p:spPr>
          <a:xfrm>
            <a:off x="4739450" y="2273467"/>
            <a:ext cx="293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spc="788" dirty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PART 2</a:t>
            </a:r>
            <a:endParaRPr lang="zh-CN" altLang="en-US" sz="4000" b="1" spc="788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939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íṩľíḍè-Freeform 5">
            <a:extLst>
              <a:ext uri="{FF2B5EF4-FFF2-40B4-BE49-F238E27FC236}">
                <a16:creationId xmlns:a16="http://schemas.microsoft.com/office/drawing/2014/main" id="{A4F54E0B-AB80-495B-8EF5-EE980F7EE1C1}"/>
              </a:ext>
            </a:extLst>
          </p:cNvPr>
          <p:cNvSpPr/>
          <p:nvPr/>
        </p:nvSpPr>
        <p:spPr>
          <a:xfrm>
            <a:off x="88993" y="2621894"/>
            <a:ext cx="11992997" cy="1034421"/>
          </a:xfrm>
          <a:custGeom>
            <a:avLst/>
            <a:gdLst>
              <a:gd name="connsiteX0" fmla="*/ 0 w 10755824"/>
              <a:gd name="connsiteY0" fmla="*/ 216976 h 697424"/>
              <a:gd name="connsiteX1" fmla="*/ 2092271 w 10755824"/>
              <a:gd name="connsiteY1" fmla="*/ 697424 h 697424"/>
              <a:gd name="connsiteX2" fmla="*/ 5997844 w 10755824"/>
              <a:gd name="connsiteY2" fmla="*/ 15499 h 697424"/>
              <a:gd name="connsiteX3" fmla="*/ 9376475 w 10755824"/>
              <a:gd name="connsiteY3" fmla="*/ 650929 h 697424"/>
              <a:gd name="connsiteX4" fmla="*/ 10755824 w 10755824"/>
              <a:gd name="connsiteY4" fmla="*/ 0 h 697424"/>
              <a:gd name="connsiteX0" fmla="*/ 0 w 10755824"/>
              <a:gd name="connsiteY0" fmla="*/ 216976 h 697424"/>
              <a:gd name="connsiteX1" fmla="*/ 2092271 w 10755824"/>
              <a:gd name="connsiteY1" fmla="*/ 697424 h 697424"/>
              <a:gd name="connsiteX2" fmla="*/ 5379280 w 10755824"/>
              <a:gd name="connsiteY2" fmla="*/ 27025 h 697424"/>
              <a:gd name="connsiteX3" fmla="*/ 9376475 w 10755824"/>
              <a:gd name="connsiteY3" fmla="*/ 650929 h 697424"/>
              <a:gd name="connsiteX4" fmla="*/ 10755824 w 10755824"/>
              <a:gd name="connsiteY4" fmla="*/ 0 h 697424"/>
              <a:gd name="connsiteX0" fmla="*/ 0 w 10755824"/>
              <a:gd name="connsiteY0" fmla="*/ 216976 h 697424"/>
              <a:gd name="connsiteX1" fmla="*/ 2092271 w 10755824"/>
              <a:gd name="connsiteY1" fmla="*/ 697424 h 697424"/>
              <a:gd name="connsiteX2" fmla="*/ 5379280 w 10755824"/>
              <a:gd name="connsiteY2" fmla="*/ 27025 h 697424"/>
              <a:gd name="connsiteX3" fmla="*/ 9015326 w 10755824"/>
              <a:gd name="connsiteY3" fmla="*/ 635560 h 697424"/>
              <a:gd name="connsiteX4" fmla="*/ 10755824 w 10755824"/>
              <a:gd name="connsiteY4" fmla="*/ 0 h 697424"/>
              <a:gd name="connsiteX0" fmla="*/ 0 w 10755824"/>
              <a:gd name="connsiteY0" fmla="*/ 216976 h 635952"/>
              <a:gd name="connsiteX1" fmla="*/ 1738806 w 10755824"/>
              <a:gd name="connsiteY1" fmla="*/ 635952 h 635952"/>
              <a:gd name="connsiteX2" fmla="*/ 5379280 w 10755824"/>
              <a:gd name="connsiteY2" fmla="*/ 27025 h 635952"/>
              <a:gd name="connsiteX3" fmla="*/ 9015326 w 10755824"/>
              <a:gd name="connsiteY3" fmla="*/ 635560 h 635952"/>
              <a:gd name="connsiteX4" fmla="*/ 10755824 w 10755824"/>
              <a:gd name="connsiteY4" fmla="*/ 0 h 635952"/>
              <a:gd name="connsiteX0" fmla="*/ 0 w 10755824"/>
              <a:gd name="connsiteY0" fmla="*/ 216976 h 635952"/>
              <a:gd name="connsiteX1" fmla="*/ 1754174 w 10755824"/>
              <a:gd name="connsiteY1" fmla="*/ 635952 h 635952"/>
              <a:gd name="connsiteX2" fmla="*/ 5379280 w 10755824"/>
              <a:gd name="connsiteY2" fmla="*/ 27025 h 635952"/>
              <a:gd name="connsiteX3" fmla="*/ 9015326 w 10755824"/>
              <a:gd name="connsiteY3" fmla="*/ 635560 h 635952"/>
              <a:gd name="connsiteX4" fmla="*/ 10755824 w 10755824"/>
              <a:gd name="connsiteY4" fmla="*/ 0 h 635952"/>
              <a:gd name="connsiteX0" fmla="*/ 0 w 10743468"/>
              <a:gd name="connsiteY0" fmla="*/ 19268 h 635952"/>
              <a:gd name="connsiteX1" fmla="*/ 1741818 w 10743468"/>
              <a:gd name="connsiteY1" fmla="*/ 635952 h 635952"/>
              <a:gd name="connsiteX2" fmla="*/ 5366924 w 10743468"/>
              <a:gd name="connsiteY2" fmla="*/ 27025 h 635952"/>
              <a:gd name="connsiteX3" fmla="*/ 9002970 w 10743468"/>
              <a:gd name="connsiteY3" fmla="*/ 635560 h 635952"/>
              <a:gd name="connsiteX4" fmla="*/ 10743468 w 10743468"/>
              <a:gd name="connsiteY4" fmla="*/ 0 h 635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43468" h="635952">
                <a:moveTo>
                  <a:pt x="0" y="19268"/>
                </a:moveTo>
                <a:lnTo>
                  <a:pt x="1741818" y="635952"/>
                </a:lnTo>
                <a:lnTo>
                  <a:pt x="5366924" y="27025"/>
                </a:lnTo>
                <a:lnTo>
                  <a:pt x="9002970" y="635560"/>
                </a:lnTo>
                <a:lnTo>
                  <a:pt x="10743468" y="0"/>
                </a:lnTo>
              </a:path>
            </a:pathLst>
          </a:custGeom>
          <a:noFill/>
          <a:ln>
            <a:solidFill>
              <a:schemeClr val="accent2">
                <a:lumMod val="10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365" dirty="0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9E7ED362-33B6-41C2-8A8E-5E720E765BDE}"/>
              </a:ext>
            </a:extLst>
          </p:cNvPr>
          <p:cNvGrpSpPr>
            <a:grpSpLocks/>
          </p:cNvGrpSpPr>
          <p:nvPr/>
        </p:nvGrpSpPr>
        <p:grpSpPr>
          <a:xfrm>
            <a:off x="1868037" y="3461127"/>
            <a:ext cx="390373" cy="390373"/>
            <a:chOff x="5675954" y="2249137"/>
            <a:chExt cx="648072" cy="648072"/>
          </a:xfrm>
        </p:grpSpPr>
        <p:sp>
          <p:nvSpPr>
            <p:cNvPr id="32" name="íṩľíḍè-Oval 13">
              <a:extLst>
                <a:ext uri="{FF2B5EF4-FFF2-40B4-BE49-F238E27FC236}">
                  <a16:creationId xmlns:a16="http://schemas.microsoft.com/office/drawing/2014/main" id="{798DD393-FEFE-4279-8CD2-3ADFACB31D5E}"/>
                </a:ext>
              </a:extLst>
            </p:cNvPr>
            <p:cNvSpPr/>
            <p:nvPr/>
          </p:nvSpPr>
          <p:spPr>
            <a:xfrm>
              <a:off x="5675954" y="2249137"/>
              <a:ext cx="648072" cy="64807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365" dirty="0"/>
            </a:p>
          </p:txBody>
        </p:sp>
        <p:sp>
          <p:nvSpPr>
            <p:cNvPr id="33" name="íṩľíḍè-Freeform 428">
              <a:extLst>
                <a:ext uri="{FF2B5EF4-FFF2-40B4-BE49-F238E27FC236}">
                  <a16:creationId xmlns:a16="http://schemas.microsoft.com/office/drawing/2014/main" id="{6A85F100-7AD8-4DAA-891D-6C9ABE940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9844" y="2390028"/>
              <a:ext cx="380293" cy="366291"/>
            </a:xfrm>
            <a:custGeom>
              <a:avLst/>
              <a:gdLst>
                <a:gd name="connsiteX0" fmla="*/ 297615 w 597921"/>
                <a:gd name="connsiteY0" fmla="*/ 96957 h 598324"/>
                <a:gd name="connsiteX1" fmla="*/ 323434 w 597921"/>
                <a:gd name="connsiteY1" fmla="*/ 122740 h 598324"/>
                <a:gd name="connsiteX2" fmla="*/ 323434 w 597921"/>
                <a:gd name="connsiteY2" fmla="*/ 289852 h 598324"/>
                <a:gd name="connsiteX3" fmla="*/ 462572 w 597921"/>
                <a:gd name="connsiteY3" fmla="*/ 289852 h 598324"/>
                <a:gd name="connsiteX4" fmla="*/ 487913 w 597921"/>
                <a:gd name="connsiteY4" fmla="*/ 315157 h 598324"/>
                <a:gd name="connsiteX5" fmla="*/ 462572 w 597921"/>
                <a:gd name="connsiteY5" fmla="*/ 340463 h 598324"/>
                <a:gd name="connsiteX6" fmla="*/ 297615 w 597921"/>
                <a:gd name="connsiteY6" fmla="*/ 340463 h 598324"/>
                <a:gd name="connsiteX7" fmla="*/ 272274 w 597921"/>
                <a:gd name="connsiteY7" fmla="*/ 315157 h 598324"/>
                <a:gd name="connsiteX8" fmla="*/ 272274 w 597921"/>
                <a:gd name="connsiteY8" fmla="*/ 122740 h 598324"/>
                <a:gd name="connsiteX9" fmla="*/ 297615 w 597921"/>
                <a:gd name="connsiteY9" fmla="*/ 96957 h 598324"/>
                <a:gd name="connsiteX10" fmla="*/ 298127 w 597921"/>
                <a:gd name="connsiteY10" fmla="*/ 0 h 598324"/>
                <a:gd name="connsiteX11" fmla="*/ 597921 w 597921"/>
                <a:gd name="connsiteY11" fmla="*/ 299401 h 598324"/>
                <a:gd name="connsiteX12" fmla="*/ 298127 w 597921"/>
                <a:gd name="connsiteY12" fmla="*/ 598324 h 598324"/>
                <a:gd name="connsiteX13" fmla="*/ 35150 w 597921"/>
                <a:gd name="connsiteY13" fmla="*/ 442177 h 598324"/>
                <a:gd name="connsiteX14" fmla="*/ 34194 w 597921"/>
                <a:gd name="connsiteY14" fmla="*/ 432149 h 598324"/>
                <a:gd name="connsiteX15" fmla="*/ 40410 w 597921"/>
                <a:gd name="connsiteY15" fmla="*/ 424509 h 598324"/>
                <a:gd name="connsiteX16" fmla="*/ 74836 w 597921"/>
                <a:gd name="connsiteY16" fmla="*/ 407796 h 598324"/>
                <a:gd name="connsiteX17" fmla="*/ 91571 w 597921"/>
                <a:gd name="connsiteY17" fmla="*/ 413049 h 598324"/>
                <a:gd name="connsiteX18" fmla="*/ 298127 w 597921"/>
                <a:gd name="connsiteY18" fmla="*/ 534815 h 598324"/>
                <a:gd name="connsiteX19" fmla="*/ 534328 w 597921"/>
                <a:gd name="connsiteY19" fmla="*/ 299401 h 598324"/>
                <a:gd name="connsiteX20" fmla="*/ 298127 w 597921"/>
                <a:gd name="connsiteY20" fmla="*/ 63509 h 598324"/>
                <a:gd name="connsiteX21" fmla="*/ 145123 w 597921"/>
                <a:gd name="connsiteY21" fmla="*/ 120333 h 598324"/>
                <a:gd name="connsiteX22" fmla="*/ 200587 w 597921"/>
                <a:gd name="connsiteY22" fmla="*/ 142299 h 598324"/>
                <a:gd name="connsiteX23" fmla="*/ 208237 w 597921"/>
                <a:gd name="connsiteY23" fmla="*/ 152327 h 598324"/>
                <a:gd name="connsiteX24" fmla="*/ 203456 w 597921"/>
                <a:gd name="connsiteY24" fmla="*/ 164265 h 598324"/>
                <a:gd name="connsiteX25" fmla="*/ 48060 w 597921"/>
                <a:gd name="connsiteY25" fmla="*/ 285553 h 598324"/>
                <a:gd name="connsiteX26" fmla="*/ 35150 w 597921"/>
                <a:gd name="connsiteY26" fmla="*/ 287463 h 598324"/>
                <a:gd name="connsiteX27" fmla="*/ 27500 w 597921"/>
                <a:gd name="connsiteY27" fmla="*/ 277435 h 598324"/>
                <a:gd name="connsiteX28" fmla="*/ 246 w 597921"/>
                <a:gd name="connsiteY28" fmla="*/ 82132 h 598324"/>
                <a:gd name="connsiteX29" fmla="*/ 4550 w 597921"/>
                <a:gd name="connsiteY29" fmla="*/ 70194 h 598324"/>
                <a:gd name="connsiteX30" fmla="*/ 17459 w 597921"/>
                <a:gd name="connsiteY30" fmla="*/ 68762 h 598324"/>
                <a:gd name="connsiteX31" fmla="*/ 80574 w 597921"/>
                <a:gd name="connsiteY31" fmla="*/ 94070 h 598324"/>
                <a:gd name="connsiteX32" fmla="*/ 298127 w 597921"/>
                <a:gd name="connsiteY32" fmla="*/ 0 h 598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97921" h="598324">
                  <a:moveTo>
                    <a:pt x="297615" y="96957"/>
                  </a:moveTo>
                  <a:cubicBezTo>
                    <a:pt x="311959" y="96957"/>
                    <a:pt x="323434" y="108416"/>
                    <a:pt x="323434" y="122740"/>
                  </a:cubicBezTo>
                  <a:lnTo>
                    <a:pt x="323434" y="289852"/>
                  </a:lnTo>
                  <a:lnTo>
                    <a:pt x="462572" y="289852"/>
                  </a:lnTo>
                  <a:cubicBezTo>
                    <a:pt x="476438" y="289852"/>
                    <a:pt x="487913" y="301311"/>
                    <a:pt x="487913" y="315157"/>
                  </a:cubicBezTo>
                  <a:cubicBezTo>
                    <a:pt x="487913" y="329004"/>
                    <a:pt x="476438" y="340463"/>
                    <a:pt x="462572" y="340463"/>
                  </a:cubicBezTo>
                  <a:lnTo>
                    <a:pt x="297615" y="340463"/>
                  </a:lnTo>
                  <a:cubicBezTo>
                    <a:pt x="283749" y="340463"/>
                    <a:pt x="272274" y="329004"/>
                    <a:pt x="272274" y="315157"/>
                  </a:cubicBezTo>
                  <a:lnTo>
                    <a:pt x="272274" y="122740"/>
                  </a:lnTo>
                  <a:cubicBezTo>
                    <a:pt x="272274" y="108416"/>
                    <a:pt x="283749" y="96957"/>
                    <a:pt x="297615" y="96957"/>
                  </a:cubicBezTo>
                  <a:close/>
                  <a:moveTo>
                    <a:pt x="298127" y="0"/>
                  </a:moveTo>
                  <a:cubicBezTo>
                    <a:pt x="463564" y="0"/>
                    <a:pt x="597921" y="134181"/>
                    <a:pt x="597921" y="299401"/>
                  </a:cubicBezTo>
                  <a:cubicBezTo>
                    <a:pt x="597921" y="464143"/>
                    <a:pt x="463564" y="598324"/>
                    <a:pt x="298127" y="598324"/>
                  </a:cubicBezTo>
                  <a:cubicBezTo>
                    <a:pt x="188155" y="598324"/>
                    <a:pt x="87268" y="538635"/>
                    <a:pt x="35150" y="442177"/>
                  </a:cubicBezTo>
                  <a:cubicBezTo>
                    <a:pt x="33238" y="438835"/>
                    <a:pt x="32760" y="435492"/>
                    <a:pt x="34194" y="432149"/>
                  </a:cubicBezTo>
                  <a:cubicBezTo>
                    <a:pt x="35150" y="428807"/>
                    <a:pt x="37541" y="425942"/>
                    <a:pt x="40410" y="424509"/>
                  </a:cubicBezTo>
                  <a:lnTo>
                    <a:pt x="74836" y="407796"/>
                  </a:lnTo>
                  <a:cubicBezTo>
                    <a:pt x="81052" y="404931"/>
                    <a:pt x="88702" y="407319"/>
                    <a:pt x="91571" y="413049"/>
                  </a:cubicBezTo>
                  <a:cubicBezTo>
                    <a:pt x="133169" y="488018"/>
                    <a:pt x="212540" y="534815"/>
                    <a:pt x="298127" y="534815"/>
                  </a:cubicBezTo>
                  <a:cubicBezTo>
                    <a:pt x="428181" y="534815"/>
                    <a:pt x="534328" y="429284"/>
                    <a:pt x="534328" y="299401"/>
                  </a:cubicBezTo>
                  <a:cubicBezTo>
                    <a:pt x="534328" y="169517"/>
                    <a:pt x="428181" y="63509"/>
                    <a:pt x="298127" y="63509"/>
                  </a:cubicBezTo>
                  <a:cubicBezTo>
                    <a:pt x="242185" y="63509"/>
                    <a:pt x="187677" y="83565"/>
                    <a:pt x="145123" y="120333"/>
                  </a:cubicBezTo>
                  <a:lnTo>
                    <a:pt x="200587" y="142299"/>
                  </a:lnTo>
                  <a:cubicBezTo>
                    <a:pt x="204890" y="144209"/>
                    <a:pt x="207759" y="148029"/>
                    <a:pt x="208237" y="152327"/>
                  </a:cubicBezTo>
                  <a:cubicBezTo>
                    <a:pt x="208715" y="157102"/>
                    <a:pt x="207281" y="161399"/>
                    <a:pt x="203456" y="164265"/>
                  </a:cubicBezTo>
                  <a:lnTo>
                    <a:pt x="48060" y="285553"/>
                  </a:lnTo>
                  <a:cubicBezTo>
                    <a:pt x="44235" y="288418"/>
                    <a:pt x="39454" y="289373"/>
                    <a:pt x="35150" y="287463"/>
                  </a:cubicBezTo>
                  <a:cubicBezTo>
                    <a:pt x="31325" y="285553"/>
                    <a:pt x="27978" y="281733"/>
                    <a:pt x="27500" y="277435"/>
                  </a:cubicBezTo>
                  <a:lnTo>
                    <a:pt x="246" y="82132"/>
                  </a:lnTo>
                  <a:cubicBezTo>
                    <a:pt x="-710" y="77835"/>
                    <a:pt x="1203" y="73060"/>
                    <a:pt x="4550" y="70194"/>
                  </a:cubicBezTo>
                  <a:cubicBezTo>
                    <a:pt x="8375" y="67807"/>
                    <a:pt x="13156" y="66852"/>
                    <a:pt x="17459" y="68762"/>
                  </a:cubicBezTo>
                  <a:lnTo>
                    <a:pt x="80574" y="94070"/>
                  </a:lnTo>
                  <a:cubicBezTo>
                    <a:pt x="137472" y="33426"/>
                    <a:pt x="214931" y="0"/>
                    <a:pt x="2981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365"/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E2D57AAF-4788-4773-9214-75E573DA8CA1}"/>
              </a:ext>
            </a:extLst>
          </p:cNvPr>
          <p:cNvGrpSpPr/>
          <p:nvPr/>
        </p:nvGrpSpPr>
        <p:grpSpPr>
          <a:xfrm>
            <a:off x="5890304" y="2510819"/>
            <a:ext cx="390373" cy="386019"/>
            <a:chOff x="4792557" y="2249137"/>
            <a:chExt cx="648072" cy="640843"/>
          </a:xfrm>
        </p:grpSpPr>
        <p:sp>
          <p:nvSpPr>
            <p:cNvPr id="35" name="íṩľíḍè-Oval 17">
              <a:extLst>
                <a:ext uri="{FF2B5EF4-FFF2-40B4-BE49-F238E27FC236}">
                  <a16:creationId xmlns:a16="http://schemas.microsoft.com/office/drawing/2014/main" id="{BCBDF162-E68A-4923-BA7C-671C01BD8035}"/>
                </a:ext>
              </a:extLst>
            </p:cNvPr>
            <p:cNvSpPr/>
            <p:nvPr/>
          </p:nvSpPr>
          <p:spPr>
            <a:xfrm>
              <a:off x="4792557" y="2249137"/>
              <a:ext cx="648072" cy="640843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365" dirty="0"/>
            </a:p>
          </p:txBody>
        </p:sp>
        <p:sp>
          <p:nvSpPr>
            <p:cNvPr id="36" name="íṩľíḍè-Freeform 70">
              <a:extLst>
                <a:ext uri="{FF2B5EF4-FFF2-40B4-BE49-F238E27FC236}">
                  <a16:creationId xmlns:a16="http://schemas.microsoft.com/office/drawing/2014/main" id="{A2B8DF17-B4B4-4A09-961F-35CD0B0C9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447" y="2390028"/>
              <a:ext cx="380293" cy="366291"/>
            </a:xfrm>
            <a:custGeom>
              <a:avLst/>
              <a:gdLst>
                <a:gd name="T0" fmla="*/ 4096 w 6827"/>
                <a:gd name="T1" fmla="*/ 4551 h 6827"/>
                <a:gd name="T2" fmla="*/ 6258 w 6827"/>
                <a:gd name="T3" fmla="*/ 4096 h 6827"/>
                <a:gd name="T4" fmla="*/ 2348 w 6827"/>
                <a:gd name="T5" fmla="*/ 4911 h 6827"/>
                <a:gd name="T6" fmla="*/ 569 w 6827"/>
                <a:gd name="T7" fmla="*/ 4551 h 6827"/>
                <a:gd name="T8" fmla="*/ 569 w 6827"/>
                <a:gd name="T9" fmla="*/ 3982 h 6827"/>
                <a:gd name="T10" fmla="*/ 1707 w 6827"/>
                <a:gd name="T11" fmla="*/ 2503 h 6827"/>
                <a:gd name="T12" fmla="*/ 3868 w 6827"/>
                <a:gd name="T13" fmla="*/ 2731 h 6827"/>
                <a:gd name="T14" fmla="*/ 5827 w 6827"/>
                <a:gd name="T15" fmla="*/ 2004 h 6827"/>
                <a:gd name="T16" fmla="*/ 6258 w 6827"/>
                <a:gd name="T17" fmla="*/ 1820 h 6827"/>
                <a:gd name="T18" fmla="*/ 4779 w 6827"/>
                <a:gd name="T19" fmla="*/ 0 h 6827"/>
                <a:gd name="T20" fmla="*/ 2854 w 6827"/>
                <a:gd name="T21" fmla="*/ 2381 h 6827"/>
                <a:gd name="T22" fmla="*/ 1239 w 6827"/>
                <a:gd name="T23" fmla="*/ 2257 h 6827"/>
                <a:gd name="T24" fmla="*/ 569 w 6827"/>
                <a:gd name="T25" fmla="*/ 2844 h 6827"/>
                <a:gd name="T26" fmla="*/ 569 w 6827"/>
                <a:gd name="T27" fmla="*/ 2276 h 6827"/>
                <a:gd name="T28" fmla="*/ 569 w 6827"/>
                <a:gd name="T29" fmla="*/ 1707 h 6827"/>
                <a:gd name="T30" fmla="*/ 569 w 6827"/>
                <a:gd name="T31" fmla="*/ 1138 h 6827"/>
                <a:gd name="T32" fmla="*/ 569 w 6827"/>
                <a:gd name="T33" fmla="*/ 569 h 6827"/>
                <a:gd name="T34" fmla="*/ 341 w 6827"/>
                <a:gd name="T35" fmla="*/ 0 h 6827"/>
                <a:gd name="T36" fmla="*/ 114 w 6827"/>
                <a:gd name="T37" fmla="*/ 569 h 6827"/>
                <a:gd name="T38" fmla="*/ 114 w 6827"/>
                <a:gd name="T39" fmla="*/ 1138 h 6827"/>
                <a:gd name="T40" fmla="*/ 114 w 6827"/>
                <a:gd name="T41" fmla="*/ 1707 h 6827"/>
                <a:gd name="T42" fmla="*/ 114 w 6827"/>
                <a:gd name="T43" fmla="*/ 2276 h 6827"/>
                <a:gd name="T44" fmla="*/ 114 w 6827"/>
                <a:gd name="T45" fmla="*/ 2844 h 6827"/>
                <a:gd name="T46" fmla="*/ 114 w 6827"/>
                <a:gd name="T47" fmla="*/ 3413 h 6827"/>
                <a:gd name="T48" fmla="*/ 114 w 6827"/>
                <a:gd name="T49" fmla="*/ 3982 h 6827"/>
                <a:gd name="T50" fmla="*/ 114 w 6827"/>
                <a:gd name="T51" fmla="*/ 4551 h 6827"/>
                <a:gd name="T52" fmla="*/ 114 w 6827"/>
                <a:gd name="T53" fmla="*/ 5120 h 6827"/>
                <a:gd name="T54" fmla="*/ 114 w 6827"/>
                <a:gd name="T55" fmla="*/ 5689 h 6827"/>
                <a:gd name="T56" fmla="*/ 114 w 6827"/>
                <a:gd name="T57" fmla="*/ 6258 h 6827"/>
                <a:gd name="T58" fmla="*/ 683 w 6827"/>
                <a:gd name="T59" fmla="*/ 6713 h 6827"/>
                <a:gd name="T60" fmla="*/ 1252 w 6827"/>
                <a:gd name="T61" fmla="*/ 6713 h 6827"/>
                <a:gd name="T62" fmla="*/ 1820 w 6827"/>
                <a:gd name="T63" fmla="*/ 6713 h 6827"/>
                <a:gd name="T64" fmla="*/ 2389 w 6827"/>
                <a:gd name="T65" fmla="*/ 6713 h 6827"/>
                <a:gd name="T66" fmla="*/ 2958 w 6827"/>
                <a:gd name="T67" fmla="*/ 6713 h 6827"/>
                <a:gd name="T68" fmla="*/ 3527 w 6827"/>
                <a:gd name="T69" fmla="*/ 6713 h 6827"/>
                <a:gd name="T70" fmla="*/ 4096 w 6827"/>
                <a:gd name="T71" fmla="*/ 6713 h 6827"/>
                <a:gd name="T72" fmla="*/ 4665 w 6827"/>
                <a:gd name="T73" fmla="*/ 6713 h 6827"/>
                <a:gd name="T74" fmla="*/ 5234 w 6827"/>
                <a:gd name="T75" fmla="*/ 6713 h 6827"/>
                <a:gd name="T76" fmla="*/ 5803 w 6827"/>
                <a:gd name="T77" fmla="*/ 6713 h 6827"/>
                <a:gd name="T78" fmla="*/ 6371 w 6827"/>
                <a:gd name="T79" fmla="*/ 6713 h 6827"/>
                <a:gd name="T80" fmla="*/ 6827 w 6827"/>
                <a:gd name="T81" fmla="*/ 6485 h 6827"/>
                <a:gd name="T82" fmla="*/ 6371 w 6827"/>
                <a:gd name="T83" fmla="*/ 6258 h 6827"/>
                <a:gd name="T84" fmla="*/ 5803 w 6827"/>
                <a:gd name="T85" fmla="*/ 6258 h 6827"/>
                <a:gd name="T86" fmla="*/ 5234 w 6827"/>
                <a:gd name="T87" fmla="*/ 6258 h 6827"/>
                <a:gd name="T88" fmla="*/ 4665 w 6827"/>
                <a:gd name="T89" fmla="*/ 6258 h 6827"/>
                <a:gd name="T90" fmla="*/ 4096 w 6827"/>
                <a:gd name="T91" fmla="*/ 6258 h 6827"/>
                <a:gd name="T92" fmla="*/ 3527 w 6827"/>
                <a:gd name="T93" fmla="*/ 6258 h 6827"/>
                <a:gd name="T94" fmla="*/ 2958 w 6827"/>
                <a:gd name="T95" fmla="*/ 6258 h 6827"/>
                <a:gd name="T96" fmla="*/ 2389 w 6827"/>
                <a:gd name="T97" fmla="*/ 6258 h 6827"/>
                <a:gd name="T98" fmla="*/ 1820 w 6827"/>
                <a:gd name="T99" fmla="*/ 6258 h 6827"/>
                <a:gd name="T100" fmla="*/ 1252 w 6827"/>
                <a:gd name="T101" fmla="*/ 6258 h 6827"/>
                <a:gd name="T102" fmla="*/ 683 w 6827"/>
                <a:gd name="T103" fmla="*/ 6258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827" h="6827">
                  <a:moveTo>
                    <a:pt x="1263" y="5234"/>
                  </a:moveTo>
                  <a:cubicBezTo>
                    <a:pt x="1316" y="5493"/>
                    <a:pt x="1546" y="5689"/>
                    <a:pt x="1820" y="5689"/>
                  </a:cubicBezTo>
                  <a:cubicBezTo>
                    <a:pt x="2114" y="5689"/>
                    <a:pt x="2354" y="5464"/>
                    <a:pt x="2383" y="5178"/>
                  </a:cubicBezTo>
                  <a:lnTo>
                    <a:pt x="3568" y="4191"/>
                  </a:lnTo>
                  <a:cubicBezTo>
                    <a:pt x="3652" y="4401"/>
                    <a:pt x="3856" y="4551"/>
                    <a:pt x="4096" y="4551"/>
                  </a:cubicBezTo>
                  <a:cubicBezTo>
                    <a:pt x="4348" y="4551"/>
                    <a:pt x="4560" y="4385"/>
                    <a:pt x="4635" y="4157"/>
                  </a:cubicBezTo>
                  <a:lnTo>
                    <a:pt x="5696" y="4736"/>
                  </a:lnTo>
                  <a:cubicBezTo>
                    <a:pt x="5732" y="5016"/>
                    <a:pt x="5969" y="5234"/>
                    <a:pt x="6258" y="5234"/>
                  </a:cubicBezTo>
                  <a:cubicBezTo>
                    <a:pt x="6571" y="5234"/>
                    <a:pt x="6827" y="4979"/>
                    <a:pt x="6827" y="4665"/>
                  </a:cubicBezTo>
                  <a:cubicBezTo>
                    <a:pt x="6827" y="4351"/>
                    <a:pt x="6571" y="4096"/>
                    <a:pt x="6258" y="4096"/>
                  </a:cubicBezTo>
                  <a:cubicBezTo>
                    <a:pt x="6006" y="4096"/>
                    <a:pt x="5794" y="4262"/>
                    <a:pt x="5719" y="4490"/>
                  </a:cubicBezTo>
                  <a:lnTo>
                    <a:pt x="4658" y="3911"/>
                  </a:lnTo>
                  <a:cubicBezTo>
                    <a:pt x="4622" y="3631"/>
                    <a:pt x="4385" y="3413"/>
                    <a:pt x="4096" y="3413"/>
                  </a:cubicBezTo>
                  <a:cubicBezTo>
                    <a:pt x="3802" y="3413"/>
                    <a:pt x="3563" y="3638"/>
                    <a:pt x="3533" y="3924"/>
                  </a:cubicBezTo>
                  <a:lnTo>
                    <a:pt x="2348" y="4911"/>
                  </a:lnTo>
                  <a:cubicBezTo>
                    <a:pt x="2265" y="4701"/>
                    <a:pt x="2060" y="4551"/>
                    <a:pt x="1820" y="4551"/>
                  </a:cubicBezTo>
                  <a:cubicBezTo>
                    <a:pt x="1546" y="4551"/>
                    <a:pt x="1316" y="4747"/>
                    <a:pt x="1263" y="5006"/>
                  </a:cubicBezTo>
                  <a:lnTo>
                    <a:pt x="455" y="5006"/>
                  </a:lnTo>
                  <a:lnTo>
                    <a:pt x="455" y="4551"/>
                  </a:lnTo>
                  <a:lnTo>
                    <a:pt x="569" y="4551"/>
                  </a:lnTo>
                  <a:cubicBezTo>
                    <a:pt x="632" y="4551"/>
                    <a:pt x="683" y="4500"/>
                    <a:pt x="683" y="4437"/>
                  </a:cubicBezTo>
                  <a:cubicBezTo>
                    <a:pt x="683" y="4374"/>
                    <a:pt x="632" y="4324"/>
                    <a:pt x="569" y="4324"/>
                  </a:cubicBezTo>
                  <a:lnTo>
                    <a:pt x="455" y="4324"/>
                  </a:lnTo>
                  <a:lnTo>
                    <a:pt x="455" y="3982"/>
                  </a:lnTo>
                  <a:lnTo>
                    <a:pt x="569" y="3982"/>
                  </a:lnTo>
                  <a:cubicBezTo>
                    <a:pt x="632" y="3982"/>
                    <a:pt x="683" y="3931"/>
                    <a:pt x="683" y="3868"/>
                  </a:cubicBezTo>
                  <a:cubicBezTo>
                    <a:pt x="683" y="3806"/>
                    <a:pt x="632" y="3755"/>
                    <a:pt x="569" y="3755"/>
                  </a:cubicBezTo>
                  <a:lnTo>
                    <a:pt x="480" y="3755"/>
                  </a:lnTo>
                  <a:lnTo>
                    <a:pt x="1407" y="2416"/>
                  </a:lnTo>
                  <a:cubicBezTo>
                    <a:pt x="1494" y="2470"/>
                    <a:pt x="1596" y="2503"/>
                    <a:pt x="1707" y="2503"/>
                  </a:cubicBezTo>
                  <a:cubicBezTo>
                    <a:pt x="1888" y="2503"/>
                    <a:pt x="2048" y="2416"/>
                    <a:pt x="2152" y="2284"/>
                  </a:cubicBezTo>
                  <a:lnTo>
                    <a:pt x="2752" y="2584"/>
                  </a:lnTo>
                  <a:cubicBezTo>
                    <a:pt x="2740" y="2631"/>
                    <a:pt x="2731" y="2680"/>
                    <a:pt x="2731" y="2731"/>
                  </a:cubicBezTo>
                  <a:cubicBezTo>
                    <a:pt x="2731" y="3044"/>
                    <a:pt x="2986" y="3300"/>
                    <a:pt x="3300" y="3300"/>
                  </a:cubicBezTo>
                  <a:cubicBezTo>
                    <a:pt x="3613" y="3300"/>
                    <a:pt x="3868" y="3044"/>
                    <a:pt x="3868" y="2731"/>
                  </a:cubicBezTo>
                  <a:cubicBezTo>
                    <a:pt x="3868" y="2608"/>
                    <a:pt x="3829" y="2496"/>
                    <a:pt x="3763" y="2403"/>
                  </a:cubicBezTo>
                  <a:lnTo>
                    <a:pt x="4488" y="1055"/>
                  </a:lnTo>
                  <a:cubicBezTo>
                    <a:pt x="4574" y="1107"/>
                    <a:pt x="4672" y="1138"/>
                    <a:pt x="4779" y="1138"/>
                  </a:cubicBezTo>
                  <a:cubicBezTo>
                    <a:pt x="4891" y="1138"/>
                    <a:pt x="4995" y="1104"/>
                    <a:pt x="5083" y="1048"/>
                  </a:cubicBezTo>
                  <a:lnTo>
                    <a:pt x="5827" y="2004"/>
                  </a:lnTo>
                  <a:cubicBezTo>
                    <a:pt x="5829" y="2007"/>
                    <a:pt x="5833" y="2009"/>
                    <a:pt x="5836" y="2011"/>
                  </a:cubicBezTo>
                  <a:cubicBezTo>
                    <a:pt x="5745" y="2112"/>
                    <a:pt x="5689" y="2244"/>
                    <a:pt x="5689" y="2389"/>
                  </a:cubicBezTo>
                  <a:cubicBezTo>
                    <a:pt x="5689" y="2703"/>
                    <a:pt x="5944" y="2958"/>
                    <a:pt x="6258" y="2958"/>
                  </a:cubicBezTo>
                  <a:cubicBezTo>
                    <a:pt x="6571" y="2958"/>
                    <a:pt x="6827" y="2703"/>
                    <a:pt x="6827" y="2389"/>
                  </a:cubicBezTo>
                  <a:cubicBezTo>
                    <a:pt x="6827" y="2076"/>
                    <a:pt x="6571" y="1820"/>
                    <a:pt x="6258" y="1820"/>
                  </a:cubicBezTo>
                  <a:cubicBezTo>
                    <a:pt x="6170" y="1820"/>
                    <a:pt x="6087" y="1842"/>
                    <a:pt x="6013" y="1878"/>
                  </a:cubicBezTo>
                  <a:cubicBezTo>
                    <a:pt x="6010" y="1874"/>
                    <a:pt x="6010" y="1869"/>
                    <a:pt x="6006" y="1864"/>
                  </a:cubicBezTo>
                  <a:lnTo>
                    <a:pt x="5248" y="890"/>
                  </a:lnTo>
                  <a:cubicBezTo>
                    <a:pt x="5311" y="798"/>
                    <a:pt x="5348" y="688"/>
                    <a:pt x="5348" y="569"/>
                  </a:cubicBezTo>
                  <a:cubicBezTo>
                    <a:pt x="5348" y="255"/>
                    <a:pt x="5092" y="0"/>
                    <a:pt x="4779" y="0"/>
                  </a:cubicBezTo>
                  <a:cubicBezTo>
                    <a:pt x="4465" y="0"/>
                    <a:pt x="4210" y="255"/>
                    <a:pt x="4210" y="569"/>
                  </a:cubicBezTo>
                  <a:cubicBezTo>
                    <a:pt x="4210" y="691"/>
                    <a:pt x="4249" y="804"/>
                    <a:pt x="4315" y="897"/>
                  </a:cubicBezTo>
                  <a:lnTo>
                    <a:pt x="3590" y="2244"/>
                  </a:lnTo>
                  <a:cubicBezTo>
                    <a:pt x="3505" y="2193"/>
                    <a:pt x="3406" y="2162"/>
                    <a:pt x="3300" y="2162"/>
                  </a:cubicBezTo>
                  <a:cubicBezTo>
                    <a:pt x="3118" y="2162"/>
                    <a:pt x="2959" y="2248"/>
                    <a:pt x="2854" y="2381"/>
                  </a:cubicBezTo>
                  <a:lnTo>
                    <a:pt x="2254" y="2081"/>
                  </a:lnTo>
                  <a:cubicBezTo>
                    <a:pt x="2267" y="2034"/>
                    <a:pt x="2276" y="1985"/>
                    <a:pt x="2276" y="1934"/>
                  </a:cubicBezTo>
                  <a:cubicBezTo>
                    <a:pt x="2276" y="1621"/>
                    <a:pt x="2020" y="1365"/>
                    <a:pt x="1707" y="1365"/>
                  </a:cubicBezTo>
                  <a:cubicBezTo>
                    <a:pt x="1393" y="1365"/>
                    <a:pt x="1138" y="1621"/>
                    <a:pt x="1138" y="1934"/>
                  </a:cubicBezTo>
                  <a:cubicBezTo>
                    <a:pt x="1138" y="2054"/>
                    <a:pt x="1176" y="2166"/>
                    <a:pt x="1239" y="2257"/>
                  </a:cubicBezTo>
                  <a:lnTo>
                    <a:pt x="593" y="3191"/>
                  </a:lnTo>
                  <a:cubicBezTo>
                    <a:pt x="585" y="3189"/>
                    <a:pt x="578" y="3186"/>
                    <a:pt x="569" y="3186"/>
                  </a:cubicBezTo>
                  <a:lnTo>
                    <a:pt x="455" y="3186"/>
                  </a:lnTo>
                  <a:lnTo>
                    <a:pt x="455" y="2844"/>
                  </a:lnTo>
                  <a:lnTo>
                    <a:pt x="569" y="2844"/>
                  </a:lnTo>
                  <a:cubicBezTo>
                    <a:pt x="632" y="2844"/>
                    <a:pt x="683" y="2794"/>
                    <a:pt x="683" y="2731"/>
                  </a:cubicBezTo>
                  <a:cubicBezTo>
                    <a:pt x="683" y="2668"/>
                    <a:pt x="632" y="2617"/>
                    <a:pt x="569" y="2617"/>
                  </a:cubicBezTo>
                  <a:lnTo>
                    <a:pt x="455" y="2617"/>
                  </a:lnTo>
                  <a:lnTo>
                    <a:pt x="455" y="2276"/>
                  </a:lnTo>
                  <a:lnTo>
                    <a:pt x="569" y="2276"/>
                  </a:lnTo>
                  <a:cubicBezTo>
                    <a:pt x="632" y="2276"/>
                    <a:pt x="683" y="2225"/>
                    <a:pt x="683" y="2162"/>
                  </a:cubicBezTo>
                  <a:cubicBezTo>
                    <a:pt x="683" y="2099"/>
                    <a:pt x="632" y="2048"/>
                    <a:pt x="569" y="2048"/>
                  </a:cubicBezTo>
                  <a:lnTo>
                    <a:pt x="455" y="2048"/>
                  </a:lnTo>
                  <a:lnTo>
                    <a:pt x="455" y="1707"/>
                  </a:lnTo>
                  <a:lnTo>
                    <a:pt x="569" y="1707"/>
                  </a:lnTo>
                  <a:cubicBezTo>
                    <a:pt x="632" y="1707"/>
                    <a:pt x="683" y="1656"/>
                    <a:pt x="683" y="1593"/>
                  </a:cubicBezTo>
                  <a:cubicBezTo>
                    <a:pt x="683" y="1530"/>
                    <a:pt x="632" y="1479"/>
                    <a:pt x="569" y="1479"/>
                  </a:cubicBezTo>
                  <a:lnTo>
                    <a:pt x="455" y="1479"/>
                  </a:lnTo>
                  <a:lnTo>
                    <a:pt x="455" y="1138"/>
                  </a:lnTo>
                  <a:lnTo>
                    <a:pt x="569" y="1138"/>
                  </a:lnTo>
                  <a:cubicBezTo>
                    <a:pt x="632" y="1138"/>
                    <a:pt x="683" y="1087"/>
                    <a:pt x="683" y="1024"/>
                  </a:cubicBezTo>
                  <a:cubicBezTo>
                    <a:pt x="683" y="961"/>
                    <a:pt x="632" y="910"/>
                    <a:pt x="569" y="910"/>
                  </a:cubicBezTo>
                  <a:lnTo>
                    <a:pt x="455" y="910"/>
                  </a:lnTo>
                  <a:lnTo>
                    <a:pt x="455" y="569"/>
                  </a:lnTo>
                  <a:lnTo>
                    <a:pt x="569" y="569"/>
                  </a:lnTo>
                  <a:cubicBezTo>
                    <a:pt x="632" y="569"/>
                    <a:pt x="683" y="518"/>
                    <a:pt x="683" y="455"/>
                  </a:cubicBezTo>
                  <a:cubicBezTo>
                    <a:pt x="683" y="392"/>
                    <a:pt x="632" y="341"/>
                    <a:pt x="569" y="341"/>
                  </a:cubicBezTo>
                  <a:lnTo>
                    <a:pt x="455" y="341"/>
                  </a:lnTo>
                  <a:lnTo>
                    <a:pt x="455" y="114"/>
                  </a:lnTo>
                  <a:cubicBezTo>
                    <a:pt x="455" y="51"/>
                    <a:pt x="404" y="0"/>
                    <a:pt x="341" y="0"/>
                  </a:cubicBezTo>
                  <a:cubicBezTo>
                    <a:pt x="278" y="0"/>
                    <a:pt x="228" y="51"/>
                    <a:pt x="228" y="114"/>
                  </a:cubicBezTo>
                  <a:lnTo>
                    <a:pt x="228" y="341"/>
                  </a:lnTo>
                  <a:lnTo>
                    <a:pt x="114" y="341"/>
                  </a:lnTo>
                  <a:cubicBezTo>
                    <a:pt x="51" y="341"/>
                    <a:pt x="0" y="392"/>
                    <a:pt x="0" y="455"/>
                  </a:cubicBezTo>
                  <a:cubicBezTo>
                    <a:pt x="0" y="518"/>
                    <a:pt x="51" y="569"/>
                    <a:pt x="114" y="569"/>
                  </a:cubicBezTo>
                  <a:lnTo>
                    <a:pt x="228" y="569"/>
                  </a:lnTo>
                  <a:lnTo>
                    <a:pt x="228" y="910"/>
                  </a:lnTo>
                  <a:lnTo>
                    <a:pt x="114" y="910"/>
                  </a:lnTo>
                  <a:cubicBezTo>
                    <a:pt x="51" y="910"/>
                    <a:pt x="0" y="961"/>
                    <a:pt x="0" y="1024"/>
                  </a:cubicBezTo>
                  <a:cubicBezTo>
                    <a:pt x="0" y="1087"/>
                    <a:pt x="51" y="1138"/>
                    <a:pt x="114" y="1138"/>
                  </a:cubicBezTo>
                  <a:lnTo>
                    <a:pt x="228" y="1138"/>
                  </a:lnTo>
                  <a:lnTo>
                    <a:pt x="228" y="1479"/>
                  </a:lnTo>
                  <a:lnTo>
                    <a:pt x="114" y="1479"/>
                  </a:lnTo>
                  <a:cubicBezTo>
                    <a:pt x="51" y="1479"/>
                    <a:pt x="0" y="1530"/>
                    <a:pt x="0" y="1593"/>
                  </a:cubicBezTo>
                  <a:cubicBezTo>
                    <a:pt x="0" y="1656"/>
                    <a:pt x="51" y="1707"/>
                    <a:pt x="114" y="1707"/>
                  </a:cubicBezTo>
                  <a:lnTo>
                    <a:pt x="228" y="1707"/>
                  </a:lnTo>
                  <a:lnTo>
                    <a:pt x="228" y="2048"/>
                  </a:lnTo>
                  <a:lnTo>
                    <a:pt x="114" y="2048"/>
                  </a:lnTo>
                  <a:cubicBezTo>
                    <a:pt x="51" y="2048"/>
                    <a:pt x="0" y="2099"/>
                    <a:pt x="0" y="2162"/>
                  </a:cubicBezTo>
                  <a:cubicBezTo>
                    <a:pt x="0" y="2225"/>
                    <a:pt x="51" y="2276"/>
                    <a:pt x="114" y="2276"/>
                  </a:cubicBezTo>
                  <a:lnTo>
                    <a:pt x="228" y="2276"/>
                  </a:lnTo>
                  <a:lnTo>
                    <a:pt x="228" y="2617"/>
                  </a:lnTo>
                  <a:lnTo>
                    <a:pt x="114" y="2617"/>
                  </a:lnTo>
                  <a:cubicBezTo>
                    <a:pt x="51" y="2617"/>
                    <a:pt x="0" y="2668"/>
                    <a:pt x="0" y="2731"/>
                  </a:cubicBezTo>
                  <a:cubicBezTo>
                    <a:pt x="0" y="2794"/>
                    <a:pt x="51" y="2844"/>
                    <a:pt x="114" y="2844"/>
                  </a:cubicBezTo>
                  <a:lnTo>
                    <a:pt x="228" y="2844"/>
                  </a:lnTo>
                  <a:lnTo>
                    <a:pt x="228" y="3186"/>
                  </a:lnTo>
                  <a:lnTo>
                    <a:pt x="114" y="3186"/>
                  </a:lnTo>
                  <a:cubicBezTo>
                    <a:pt x="51" y="3186"/>
                    <a:pt x="0" y="3237"/>
                    <a:pt x="0" y="3300"/>
                  </a:cubicBezTo>
                  <a:cubicBezTo>
                    <a:pt x="0" y="3362"/>
                    <a:pt x="51" y="3413"/>
                    <a:pt x="114" y="3413"/>
                  </a:cubicBezTo>
                  <a:lnTo>
                    <a:pt x="228" y="3413"/>
                  </a:lnTo>
                  <a:lnTo>
                    <a:pt x="228" y="3755"/>
                  </a:lnTo>
                  <a:lnTo>
                    <a:pt x="114" y="3755"/>
                  </a:lnTo>
                  <a:cubicBezTo>
                    <a:pt x="51" y="3755"/>
                    <a:pt x="0" y="3806"/>
                    <a:pt x="0" y="3868"/>
                  </a:cubicBezTo>
                  <a:cubicBezTo>
                    <a:pt x="0" y="3931"/>
                    <a:pt x="51" y="3982"/>
                    <a:pt x="114" y="3982"/>
                  </a:cubicBezTo>
                  <a:lnTo>
                    <a:pt x="228" y="3982"/>
                  </a:lnTo>
                  <a:lnTo>
                    <a:pt x="228" y="4324"/>
                  </a:lnTo>
                  <a:lnTo>
                    <a:pt x="114" y="4324"/>
                  </a:lnTo>
                  <a:cubicBezTo>
                    <a:pt x="51" y="4324"/>
                    <a:pt x="0" y="4374"/>
                    <a:pt x="0" y="4437"/>
                  </a:cubicBezTo>
                  <a:cubicBezTo>
                    <a:pt x="0" y="4500"/>
                    <a:pt x="51" y="4551"/>
                    <a:pt x="114" y="4551"/>
                  </a:cubicBezTo>
                  <a:lnTo>
                    <a:pt x="228" y="4551"/>
                  </a:lnTo>
                  <a:lnTo>
                    <a:pt x="228" y="4892"/>
                  </a:lnTo>
                  <a:lnTo>
                    <a:pt x="114" y="4892"/>
                  </a:lnTo>
                  <a:cubicBezTo>
                    <a:pt x="51" y="4892"/>
                    <a:pt x="0" y="4943"/>
                    <a:pt x="0" y="5006"/>
                  </a:cubicBezTo>
                  <a:cubicBezTo>
                    <a:pt x="0" y="5069"/>
                    <a:pt x="51" y="5120"/>
                    <a:pt x="114" y="5120"/>
                  </a:cubicBezTo>
                  <a:lnTo>
                    <a:pt x="228" y="5120"/>
                  </a:lnTo>
                  <a:lnTo>
                    <a:pt x="228" y="5461"/>
                  </a:lnTo>
                  <a:lnTo>
                    <a:pt x="114" y="5461"/>
                  </a:lnTo>
                  <a:cubicBezTo>
                    <a:pt x="51" y="5461"/>
                    <a:pt x="0" y="5512"/>
                    <a:pt x="0" y="5575"/>
                  </a:cubicBezTo>
                  <a:cubicBezTo>
                    <a:pt x="0" y="5638"/>
                    <a:pt x="51" y="5689"/>
                    <a:pt x="114" y="5689"/>
                  </a:cubicBezTo>
                  <a:lnTo>
                    <a:pt x="228" y="5689"/>
                  </a:lnTo>
                  <a:lnTo>
                    <a:pt x="228" y="6030"/>
                  </a:lnTo>
                  <a:lnTo>
                    <a:pt x="114" y="6030"/>
                  </a:lnTo>
                  <a:cubicBezTo>
                    <a:pt x="51" y="6030"/>
                    <a:pt x="0" y="6081"/>
                    <a:pt x="0" y="6144"/>
                  </a:cubicBezTo>
                  <a:cubicBezTo>
                    <a:pt x="0" y="6207"/>
                    <a:pt x="51" y="6258"/>
                    <a:pt x="114" y="6258"/>
                  </a:cubicBezTo>
                  <a:lnTo>
                    <a:pt x="228" y="6258"/>
                  </a:lnTo>
                  <a:lnTo>
                    <a:pt x="228" y="6485"/>
                  </a:lnTo>
                  <a:cubicBezTo>
                    <a:pt x="228" y="6548"/>
                    <a:pt x="278" y="6599"/>
                    <a:pt x="341" y="6599"/>
                  </a:cubicBezTo>
                  <a:lnTo>
                    <a:pt x="683" y="6599"/>
                  </a:lnTo>
                  <a:lnTo>
                    <a:pt x="683" y="6713"/>
                  </a:lnTo>
                  <a:cubicBezTo>
                    <a:pt x="683" y="6776"/>
                    <a:pt x="734" y="6827"/>
                    <a:pt x="796" y="6827"/>
                  </a:cubicBezTo>
                  <a:cubicBezTo>
                    <a:pt x="859" y="6827"/>
                    <a:pt x="910" y="6776"/>
                    <a:pt x="910" y="6713"/>
                  </a:cubicBezTo>
                  <a:lnTo>
                    <a:pt x="910" y="6599"/>
                  </a:lnTo>
                  <a:lnTo>
                    <a:pt x="1252" y="6599"/>
                  </a:lnTo>
                  <a:lnTo>
                    <a:pt x="1252" y="6713"/>
                  </a:lnTo>
                  <a:cubicBezTo>
                    <a:pt x="1252" y="6776"/>
                    <a:pt x="1302" y="6827"/>
                    <a:pt x="1365" y="6827"/>
                  </a:cubicBezTo>
                  <a:cubicBezTo>
                    <a:pt x="1428" y="6827"/>
                    <a:pt x="1479" y="6776"/>
                    <a:pt x="1479" y="6713"/>
                  </a:cubicBezTo>
                  <a:lnTo>
                    <a:pt x="1479" y="6599"/>
                  </a:lnTo>
                  <a:lnTo>
                    <a:pt x="1820" y="6599"/>
                  </a:lnTo>
                  <a:lnTo>
                    <a:pt x="1820" y="6713"/>
                  </a:lnTo>
                  <a:cubicBezTo>
                    <a:pt x="1820" y="6776"/>
                    <a:pt x="1871" y="6827"/>
                    <a:pt x="1934" y="6827"/>
                  </a:cubicBezTo>
                  <a:cubicBezTo>
                    <a:pt x="1997" y="6827"/>
                    <a:pt x="2048" y="6776"/>
                    <a:pt x="2048" y="6713"/>
                  </a:cubicBezTo>
                  <a:lnTo>
                    <a:pt x="2048" y="6599"/>
                  </a:lnTo>
                  <a:lnTo>
                    <a:pt x="2389" y="6599"/>
                  </a:lnTo>
                  <a:lnTo>
                    <a:pt x="2389" y="6713"/>
                  </a:lnTo>
                  <a:cubicBezTo>
                    <a:pt x="2389" y="6776"/>
                    <a:pt x="2440" y="6827"/>
                    <a:pt x="2503" y="6827"/>
                  </a:cubicBezTo>
                  <a:cubicBezTo>
                    <a:pt x="2566" y="6827"/>
                    <a:pt x="2617" y="6776"/>
                    <a:pt x="2617" y="6713"/>
                  </a:cubicBezTo>
                  <a:lnTo>
                    <a:pt x="2617" y="6599"/>
                  </a:lnTo>
                  <a:lnTo>
                    <a:pt x="2958" y="6599"/>
                  </a:lnTo>
                  <a:lnTo>
                    <a:pt x="2958" y="6713"/>
                  </a:lnTo>
                  <a:cubicBezTo>
                    <a:pt x="2958" y="6776"/>
                    <a:pt x="3009" y="6827"/>
                    <a:pt x="3072" y="6827"/>
                  </a:cubicBezTo>
                  <a:cubicBezTo>
                    <a:pt x="3135" y="6827"/>
                    <a:pt x="3186" y="6776"/>
                    <a:pt x="3186" y="6713"/>
                  </a:cubicBezTo>
                  <a:lnTo>
                    <a:pt x="3186" y="6599"/>
                  </a:lnTo>
                  <a:lnTo>
                    <a:pt x="3527" y="6599"/>
                  </a:lnTo>
                  <a:lnTo>
                    <a:pt x="3527" y="6713"/>
                  </a:lnTo>
                  <a:cubicBezTo>
                    <a:pt x="3527" y="6776"/>
                    <a:pt x="3578" y="6827"/>
                    <a:pt x="3641" y="6827"/>
                  </a:cubicBezTo>
                  <a:cubicBezTo>
                    <a:pt x="3704" y="6827"/>
                    <a:pt x="3755" y="6776"/>
                    <a:pt x="3755" y="6713"/>
                  </a:cubicBezTo>
                  <a:lnTo>
                    <a:pt x="3755" y="6599"/>
                  </a:lnTo>
                  <a:lnTo>
                    <a:pt x="4096" y="6599"/>
                  </a:lnTo>
                  <a:lnTo>
                    <a:pt x="4096" y="6713"/>
                  </a:lnTo>
                  <a:cubicBezTo>
                    <a:pt x="4096" y="6776"/>
                    <a:pt x="4147" y="6827"/>
                    <a:pt x="4210" y="6827"/>
                  </a:cubicBezTo>
                  <a:cubicBezTo>
                    <a:pt x="4273" y="6827"/>
                    <a:pt x="4323" y="6776"/>
                    <a:pt x="4323" y="6713"/>
                  </a:cubicBezTo>
                  <a:lnTo>
                    <a:pt x="4323" y="6599"/>
                  </a:lnTo>
                  <a:lnTo>
                    <a:pt x="4665" y="6599"/>
                  </a:lnTo>
                  <a:lnTo>
                    <a:pt x="4665" y="6713"/>
                  </a:lnTo>
                  <a:cubicBezTo>
                    <a:pt x="4665" y="6776"/>
                    <a:pt x="4716" y="6827"/>
                    <a:pt x="4779" y="6827"/>
                  </a:cubicBezTo>
                  <a:cubicBezTo>
                    <a:pt x="4842" y="6827"/>
                    <a:pt x="4892" y="6776"/>
                    <a:pt x="4892" y="6713"/>
                  </a:cubicBezTo>
                  <a:lnTo>
                    <a:pt x="4892" y="6599"/>
                  </a:lnTo>
                  <a:lnTo>
                    <a:pt x="5234" y="6599"/>
                  </a:lnTo>
                  <a:lnTo>
                    <a:pt x="5234" y="6713"/>
                  </a:lnTo>
                  <a:cubicBezTo>
                    <a:pt x="5234" y="6776"/>
                    <a:pt x="5285" y="6827"/>
                    <a:pt x="5347" y="6827"/>
                  </a:cubicBezTo>
                  <a:cubicBezTo>
                    <a:pt x="5410" y="6827"/>
                    <a:pt x="5461" y="6776"/>
                    <a:pt x="5461" y="6713"/>
                  </a:cubicBezTo>
                  <a:lnTo>
                    <a:pt x="5461" y="6599"/>
                  </a:lnTo>
                  <a:lnTo>
                    <a:pt x="5803" y="6599"/>
                  </a:lnTo>
                  <a:lnTo>
                    <a:pt x="5803" y="6713"/>
                  </a:lnTo>
                  <a:cubicBezTo>
                    <a:pt x="5803" y="6776"/>
                    <a:pt x="5853" y="6827"/>
                    <a:pt x="5916" y="6827"/>
                  </a:cubicBezTo>
                  <a:cubicBezTo>
                    <a:pt x="5979" y="6827"/>
                    <a:pt x="6030" y="6776"/>
                    <a:pt x="6030" y="6713"/>
                  </a:cubicBezTo>
                  <a:lnTo>
                    <a:pt x="6030" y="6599"/>
                  </a:lnTo>
                  <a:lnTo>
                    <a:pt x="6371" y="6599"/>
                  </a:lnTo>
                  <a:lnTo>
                    <a:pt x="6371" y="6713"/>
                  </a:lnTo>
                  <a:cubicBezTo>
                    <a:pt x="6371" y="6776"/>
                    <a:pt x="6422" y="6827"/>
                    <a:pt x="6485" y="6827"/>
                  </a:cubicBezTo>
                  <a:cubicBezTo>
                    <a:pt x="6548" y="6827"/>
                    <a:pt x="6599" y="6776"/>
                    <a:pt x="6599" y="6713"/>
                  </a:cubicBezTo>
                  <a:lnTo>
                    <a:pt x="6599" y="6599"/>
                  </a:lnTo>
                  <a:lnTo>
                    <a:pt x="6713" y="6599"/>
                  </a:lnTo>
                  <a:cubicBezTo>
                    <a:pt x="6776" y="6599"/>
                    <a:pt x="6827" y="6548"/>
                    <a:pt x="6827" y="6485"/>
                  </a:cubicBezTo>
                  <a:cubicBezTo>
                    <a:pt x="6827" y="6422"/>
                    <a:pt x="6776" y="6372"/>
                    <a:pt x="6713" y="6372"/>
                  </a:cubicBezTo>
                  <a:lnTo>
                    <a:pt x="6599" y="6372"/>
                  </a:lnTo>
                  <a:lnTo>
                    <a:pt x="6599" y="6258"/>
                  </a:lnTo>
                  <a:cubicBezTo>
                    <a:pt x="6599" y="6195"/>
                    <a:pt x="6548" y="6144"/>
                    <a:pt x="6485" y="6144"/>
                  </a:cubicBezTo>
                  <a:cubicBezTo>
                    <a:pt x="6422" y="6144"/>
                    <a:pt x="6371" y="6195"/>
                    <a:pt x="6371" y="6258"/>
                  </a:cubicBezTo>
                  <a:lnTo>
                    <a:pt x="6371" y="6372"/>
                  </a:lnTo>
                  <a:lnTo>
                    <a:pt x="6030" y="6372"/>
                  </a:lnTo>
                  <a:lnTo>
                    <a:pt x="6030" y="6258"/>
                  </a:lnTo>
                  <a:cubicBezTo>
                    <a:pt x="6030" y="6195"/>
                    <a:pt x="5979" y="6144"/>
                    <a:pt x="5916" y="6144"/>
                  </a:cubicBezTo>
                  <a:cubicBezTo>
                    <a:pt x="5853" y="6144"/>
                    <a:pt x="5803" y="6195"/>
                    <a:pt x="5803" y="6258"/>
                  </a:cubicBezTo>
                  <a:lnTo>
                    <a:pt x="5803" y="6372"/>
                  </a:lnTo>
                  <a:lnTo>
                    <a:pt x="5461" y="6372"/>
                  </a:lnTo>
                  <a:lnTo>
                    <a:pt x="5461" y="6258"/>
                  </a:lnTo>
                  <a:cubicBezTo>
                    <a:pt x="5461" y="6195"/>
                    <a:pt x="5410" y="6144"/>
                    <a:pt x="5347" y="6144"/>
                  </a:cubicBezTo>
                  <a:cubicBezTo>
                    <a:pt x="5285" y="6144"/>
                    <a:pt x="5234" y="6195"/>
                    <a:pt x="5234" y="6258"/>
                  </a:cubicBezTo>
                  <a:lnTo>
                    <a:pt x="5234" y="6372"/>
                  </a:lnTo>
                  <a:lnTo>
                    <a:pt x="4892" y="6372"/>
                  </a:lnTo>
                  <a:lnTo>
                    <a:pt x="4892" y="6258"/>
                  </a:lnTo>
                  <a:cubicBezTo>
                    <a:pt x="4892" y="6195"/>
                    <a:pt x="4842" y="6144"/>
                    <a:pt x="4779" y="6144"/>
                  </a:cubicBezTo>
                  <a:cubicBezTo>
                    <a:pt x="4716" y="6144"/>
                    <a:pt x="4665" y="6195"/>
                    <a:pt x="4665" y="6258"/>
                  </a:cubicBezTo>
                  <a:lnTo>
                    <a:pt x="4665" y="6372"/>
                  </a:lnTo>
                  <a:lnTo>
                    <a:pt x="4323" y="6372"/>
                  </a:lnTo>
                  <a:lnTo>
                    <a:pt x="4323" y="6258"/>
                  </a:lnTo>
                  <a:cubicBezTo>
                    <a:pt x="4323" y="6195"/>
                    <a:pt x="4273" y="6144"/>
                    <a:pt x="4210" y="6144"/>
                  </a:cubicBezTo>
                  <a:cubicBezTo>
                    <a:pt x="4147" y="6144"/>
                    <a:pt x="4096" y="6195"/>
                    <a:pt x="4096" y="6258"/>
                  </a:cubicBezTo>
                  <a:lnTo>
                    <a:pt x="4096" y="6372"/>
                  </a:lnTo>
                  <a:lnTo>
                    <a:pt x="3755" y="6372"/>
                  </a:lnTo>
                  <a:lnTo>
                    <a:pt x="3755" y="6258"/>
                  </a:lnTo>
                  <a:cubicBezTo>
                    <a:pt x="3755" y="6195"/>
                    <a:pt x="3704" y="6144"/>
                    <a:pt x="3641" y="6144"/>
                  </a:cubicBezTo>
                  <a:cubicBezTo>
                    <a:pt x="3578" y="6144"/>
                    <a:pt x="3527" y="6195"/>
                    <a:pt x="3527" y="6258"/>
                  </a:cubicBezTo>
                  <a:lnTo>
                    <a:pt x="3527" y="6372"/>
                  </a:lnTo>
                  <a:lnTo>
                    <a:pt x="3186" y="6372"/>
                  </a:lnTo>
                  <a:lnTo>
                    <a:pt x="3186" y="6258"/>
                  </a:lnTo>
                  <a:cubicBezTo>
                    <a:pt x="3186" y="6195"/>
                    <a:pt x="3135" y="6144"/>
                    <a:pt x="3072" y="6144"/>
                  </a:cubicBezTo>
                  <a:cubicBezTo>
                    <a:pt x="3009" y="6144"/>
                    <a:pt x="2958" y="6195"/>
                    <a:pt x="2958" y="6258"/>
                  </a:cubicBezTo>
                  <a:lnTo>
                    <a:pt x="2958" y="6372"/>
                  </a:lnTo>
                  <a:lnTo>
                    <a:pt x="2617" y="6372"/>
                  </a:lnTo>
                  <a:lnTo>
                    <a:pt x="2617" y="6258"/>
                  </a:lnTo>
                  <a:cubicBezTo>
                    <a:pt x="2617" y="6195"/>
                    <a:pt x="2566" y="6144"/>
                    <a:pt x="2503" y="6144"/>
                  </a:cubicBezTo>
                  <a:cubicBezTo>
                    <a:pt x="2440" y="6144"/>
                    <a:pt x="2389" y="6195"/>
                    <a:pt x="2389" y="6258"/>
                  </a:cubicBezTo>
                  <a:lnTo>
                    <a:pt x="2389" y="6372"/>
                  </a:lnTo>
                  <a:lnTo>
                    <a:pt x="2048" y="6372"/>
                  </a:lnTo>
                  <a:lnTo>
                    <a:pt x="2048" y="6258"/>
                  </a:lnTo>
                  <a:cubicBezTo>
                    <a:pt x="2048" y="6195"/>
                    <a:pt x="1997" y="6144"/>
                    <a:pt x="1934" y="6144"/>
                  </a:cubicBezTo>
                  <a:cubicBezTo>
                    <a:pt x="1871" y="6144"/>
                    <a:pt x="1820" y="6195"/>
                    <a:pt x="1820" y="6258"/>
                  </a:cubicBezTo>
                  <a:lnTo>
                    <a:pt x="1820" y="6372"/>
                  </a:lnTo>
                  <a:lnTo>
                    <a:pt x="1479" y="6372"/>
                  </a:lnTo>
                  <a:lnTo>
                    <a:pt x="1479" y="6258"/>
                  </a:lnTo>
                  <a:cubicBezTo>
                    <a:pt x="1479" y="6195"/>
                    <a:pt x="1428" y="6144"/>
                    <a:pt x="1365" y="6144"/>
                  </a:cubicBezTo>
                  <a:cubicBezTo>
                    <a:pt x="1302" y="6144"/>
                    <a:pt x="1252" y="6195"/>
                    <a:pt x="1252" y="6258"/>
                  </a:cubicBezTo>
                  <a:lnTo>
                    <a:pt x="1252" y="6372"/>
                  </a:lnTo>
                  <a:lnTo>
                    <a:pt x="910" y="6372"/>
                  </a:lnTo>
                  <a:lnTo>
                    <a:pt x="910" y="6258"/>
                  </a:lnTo>
                  <a:cubicBezTo>
                    <a:pt x="910" y="6195"/>
                    <a:pt x="859" y="6144"/>
                    <a:pt x="796" y="6144"/>
                  </a:cubicBezTo>
                  <a:cubicBezTo>
                    <a:pt x="734" y="6144"/>
                    <a:pt x="683" y="6195"/>
                    <a:pt x="683" y="6258"/>
                  </a:cubicBezTo>
                  <a:lnTo>
                    <a:pt x="683" y="6372"/>
                  </a:lnTo>
                  <a:lnTo>
                    <a:pt x="455" y="6372"/>
                  </a:lnTo>
                  <a:lnTo>
                    <a:pt x="455" y="5234"/>
                  </a:lnTo>
                  <a:lnTo>
                    <a:pt x="1263" y="52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sz="2365" dirty="0"/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16F605ED-0955-407A-A9F6-9C0452A158D4}"/>
              </a:ext>
            </a:extLst>
          </p:cNvPr>
          <p:cNvGrpSpPr>
            <a:grpSpLocks/>
          </p:cNvGrpSpPr>
          <p:nvPr/>
        </p:nvGrpSpPr>
        <p:grpSpPr>
          <a:xfrm>
            <a:off x="9919223" y="3473835"/>
            <a:ext cx="390373" cy="390373"/>
            <a:chOff x="5675954" y="2249137"/>
            <a:chExt cx="648072" cy="648072"/>
          </a:xfrm>
        </p:grpSpPr>
        <p:sp>
          <p:nvSpPr>
            <p:cNvPr id="38" name="íṩľíḍè-Oval 13">
              <a:extLst>
                <a:ext uri="{FF2B5EF4-FFF2-40B4-BE49-F238E27FC236}">
                  <a16:creationId xmlns:a16="http://schemas.microsoft.com/office/drawing/2014/main" id="{6FB48B8E-521B-414D-847F-2192FFB0BF8E}"/>
                </a:ext>
              </a:extLst>
            </p:cNvPr>
            <p:cNvSpPr/>
            <p:nvPr/>
          </p:nvSpPr>
          <p:spPr>
            <a:xfrm>
              <a:off x="5675954" y="2249137"/>
              <a:ext cx="648072" cy="64807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365" dirty="0"/>
            </a:p>
          </p:txBody>
        </p:sp>
        <p:sp>
          <p:nvSpPr>
            <p:cNvPr id="39" name="íṩľíḍè-Freeform 428">
              <a:extLst>
                <a:ext uri="{FF2B5EF4-FFF2-40B4-BE49-F238E27FC236}">
                  <a16:creationId xmlns:a16="http://schemas.microsoft.com/office/drawing/2014/main" id="{BF2E6D8B-7775-4421-A528-AF990FC11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9844" y="2390028"/>
              <a:ext cx="380293" cy="366291"/>
            </a:xfrm>
            <a:custGeom>
              <a:avLst/>
              <a:gdLst>
                <a:gd name="connsiteX0" fmla="*/ 297615 w 597921"/>
                <a:gd name="connsiteY0" fmla="*/ 96957 h 598324"/>
                <a:gd name="connsiteX1" fmla="*/ 323434 w 597921"/>
                <a:gd name="connsiteY1" fmla="*/ 122740 h 598324"/>
                <a:gd name="connsiteX2" fmla="*/ 323434 w 597921"/>
                <a:gd name="connsiteY2" fmla="*/ 289852 h 598324"/>
                <a:gd name="connsiteX3" fmla="*/ 462572 w 597921"/>
                <a:gd name="connsiteY3" fmla="*/ 289852 h 598324"/>
                <a:gd name="connsiteX4" fmla="*/ 487913 w 597921"/>
                <a:gd name="connsiteY4" fmla="*/ 315157 h 598324"/>
                <a:gd name="connsiteX5" fmla="*/ 462572 w 597921"/>
                <a:gd name="connsiteY5" fmla="*/ 340463 h 598324"/>
                <a:gd name="connsiteX6" fmla="*/ 297615 w 597921"/>
                <a:gd name="connsiteY6" fmla="*/ 340463 h 598324"/>
                <a:gd name="connsiteX7" fmla="*/ 272274 w 597921"/>
                <a:gd name="connsiteY7" fmla="*/ 315157 h 598324"/>
                <a:gd name="connsiteX8" fmla="*/ 272274 w 597921"/>
                <a:gd name="connsiteY8" fmla="*/ 122740 h 598324"/>
                <a:gd name="connsiteX9" fmla="*/ 297615 w 597921"/>
                <a:gd name="connsiteY9" fmla="*/ 96957 h 598324"/>
                <a:gd name="connsiteX10" fmla="*/ 298127 w 597921"/>
                <a:gd name="connsiteY10" fmla="*/ 0 h 598324"/>
                <a:gd name="connsiteX11" fmla="*/ 597921 w 597921"/>
                <a:gd name="connsiteY11" fmla="*/ 299401 h 598324"/>
                <a:gd name="connsiteX12" fmla="*/ 298127 w 597921"/>
                <a:gd name="connsiteY12" fmla="*/ 598324 h 598324"/>
                <a:gd name="connsiteX13" fmla="*/ 35150 w 597921"/>
                <a:gd name="connsiteY13" fmla="*/ 442177 h 598324"/>
                <a:gd name="connsiteX14" fmla="*/ 34194 w 597921"/>
                <a:gd name="connsiteY14" fmla="*/ 432149 h 598324"/>
                <a:gd name="connsiteX15" fmla="*/ 40410 w 597921"/>
                <a:gd name="connsiteY15" fmla="*/ 424509 h 598324"/>
                <a:gd name="connsiteX16" fmla="*/ 74836 w 597921"/>
                <a:gd name="connsiteY16" fmla="*/ 407796 h 598324"/>
                <a:gd name="connsiteX17" fmla="*/ 91571 w 597921"/>
                <a:gd name="connsiteY17" fmla="*/ 413049 h 598324"/>
                <a:gd name="connsiteX18" fmla="*/ 298127 w 597921"/>
                <a:gd name="connsiteY18" fmla="*/ 534815 h 598324"/>
                <a:gd name="connsiteX19" fmla="*/ 534328 w 597921"/>
                <a:gd name="connsiteY19" fmla="*/ 299401 h 598324"/>
                <a:gd name="connsiteX20" fmla="*/ 298127 w 597921"/>
                <a:gd name="connsiteY20" fmla="*/ 63509 h 598324"/>
                <a:gd name="connsiteX21" fmla="*/ 145123 w 597921"/>
                <a:gd name="connsiteY21" fmla="*/ 120333 h 598324"/>
                <a:gd name="connsiteX22" fmla="*/ 200587 w 597921"/>
                <a:gd name="connsiteY22" fmla="*/ 142299 h 598324"/>
                <a:gd name="connsiteX23" fmla="*/ 208237 w 597921"/>
                <a:gd name="connsiteY23" fmla="*/ 152327 h 598324"/>
                <a:gd name="connsiteX24" fmla="*/ 203456 w 597921"/>
                <a:gd name="connsiteY24" fmla="*/ 164265 h 598324"/>
                <a:gd name="connsiteX25" fmla="*/ 48060 w 597921"/>
                <a:gd name="connsiteY25" fmla="*/ 285553 h 598324"/>
                <a:gd name="connsiteX26" fmla="*/ 35150 w 597921"/>
                <a:gd name="connsiteY26" fmla="*/ 287463 h 598324"/>
                <a:gd name="connsiteX27" fmla="*/ 27500 w 597921"/>
                <a:gd name="connsiteY27" fmla="*/ 277435 h 598324"/>
                <a:gd name="connsiteX28" fmla="*/ 246 w 597921"/>
                <a:gd name="connsiteY28" fmla="*/ 82132 h 598324"/>
                <a:gd name="connsiteX29" fmla="*/ 4550 w 597921"/>
                <a:gd name="connsiteY29" fmla="*/ 70194 h 598324"/>
                <a:gd name="connsiteX30" fmla="*/ 17459 w 597921"/>
                <a:gd name="connsiteY30" fmla="*/ 68762 h 598324"/>
                <a:gd name="connsiteX31" fmla="*/ 80574 w 597921"/>
                <a:gd name="connsiteY31" fmla="*/ 94070 h 598324"/>
                <a:gd name="connsiteX32" fmla="*/ 298127 w 597921"/>
                <a:gd name="connsiteY32" fmla="*/ 0 h 598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97921" h="598324">
                  <a:moveTo>
                    <a:pt x="297615" y="96957"/>
                  </a:moveTo>
                  <a:cubicBezTo>
                    <a:pt x="311959" y="96957"/>
                    <a:pt x="323434" y="108416"/>
                    <a:pt x="323434" y="122740"/>
                  </a:cubicBezTo>
                  <a:lnTo>
                    <a:pt x="323434" y="289852"/>
                  </a:lnTo>
                  <a:lnTo>
                    <a:pt x="462572" y="289852"/>
                  </a:lnTo>
                  <a:cubicBezTo>
                    <a:pt x="476438" y="289852"/>
                    <a:pt x="487913" y="301311"/>
                    <a:pt x="487913" y="315157"/>
                  </a:cubicBezTo>
                  <a:cubicBezTo>
                    <a:pt x="487913" y="329004"/>
                    <a:pt x="476438" y="340463"/>
                    <a:pt x="462572" y="340463"/>
                  </a:cubicBezTo>
                  <a:lnTo>
                    <a:pt x="297615" y="340463"/>
                  </a:lnTo>
                  <a:cubicBezTo>
                    <a:pt x="283749" y="340463"/>
                    <a:pt x="272274" y="329004"/>
                    <a:pt x="272274" y="315157"/>
                  </a:cubicBezTo>
                  <a:lnTo>
                    <a:pt x="272274" y="122740"/>
                  </a:lnTo>
                  <a:cubicBezTo>
                    <a:pt x="272274" y="108416"/>
                    <a:pt x="283749" y="96957"/>
                    <a:pt x="297615" y="96957"/>
                  </a:cubicBezTo>
                  <a:close/>
                  <a:moveTo>
                    <a:pt x="298127" y="0"/>
                  </a:moveTo>
                  <a:cubicBezTo>
                    <a:pt x="463564" y="0"/>
                    <a:pt x="597921" y="134181"/>
                    <a:pt x="597921" y="299401"/>
                  </a:cubicBezTo>
                  <a:cubicBezTo>
                    <a:pt x="597921" y="464143"/>
                    <a:pt x="463564" y="598324"/>
                    <a:pt x="298127" y="598324"/>
                  </a:cubicBezTo>
                  <a:cubicBezTo>
                    <a:pt x="188155" y="598324"/>
                    <a:pt x="87268" y="538635"/>
                    <a:pt x="35150" y="442177"/>
                  </a:cubicBezTo>
                  <a:cubicBezTo>
                    <a:pt x="33238" y="438835"/>
                    <a:pt x="32760" y="435492"/>
                    <a:pt x="34194" y="432149"/>
                  </a:cubicBezTo>
                  <a:cubicBezTo>
                    <a:pt x="35150" y="428807"/>
                    <a:pt x="37541" y="425942"/>
                    <a:pt x="40410" y="424509"/>
                  </a:cubicBezTo>
                  <a:lnTo>
                    <a:pt x="74836" y="407796"/>
                  </a:lnTo>
                  <a:cubicBezTo>
                    <a:pt x="81052" y="404931"/>
                    <a:pt x="88702" y="407319"/>
                    <a:pt x="91571" y="413049"/>
                  </a:cubicBezTo>
                  <a:cubicBezTo>
                    <a:pt x="133169" y="488018"/>
                    <a:pt x="212540" y="534815"/>
                    <a:pt x="298127" y="534815"/>
                  </a:cubicBezTo>
                  <a:cubicBezTo>
                    <a:pt x="428181" y="534815"/>
                    <a:pt x="534328" y="429284"/>
                    <a:pt x="534328" y="299401"/>
                  </a:cubicBezTo>
                  <a:cubicBezTo>
                    <a:pt x="534328" y="169517"/>
                    <a:pt x="428181" y="63509"/>
                    <a:pt x="298127" y="63509"/>
                  </a:cubicBezTo>
                  <a:cubicBezTo>
                    <a:pt x="242185" y="63509"/>
                    <a:pt x="187677" y="83565"/>
                    <a:pt x="145123" y="120333"/>
                  </a:cubicBezTo>
                  <a:lnTo>
                    <a:pt x="200587" y="142299"/>
                  </a:lnTo>
                  <a:cubicBezTo>
                    <a:pt x="204890" y="144209"/>
                    <a:pt x="207759" y="148029"/>
                    <a:pt x="208237" y="152327"/>
                  </a:cubicBezTo>
                  <a:cubicBezTo>
                    <a:pt x="208715" y="157102"/>
                    <a:pt x="207281" y="161399"/>
                    <a:pt x="203456" y="164265"/>
                  </a:cubicBezTo>
                  <a:lnTo>
                    <a:pt x="48060" y="285553"/>
                  </a:lnTo>
                  <a:cubicBezTo>
                    <a:pt x="44235" y="288418"/>
                    <a:pt x="39454" y="289373"/>
                    <a:pt x="35150" y="287463"/>
                  </a:cubicBezTo>
                  <a:cubicBezTo>
                    <a:pt x="31325" y="285553"/>
                    <a:pt x="27978" y="281733"/>
                    <a:pt x="27500" y="277435"/>
                  </a:cubicBezTo>
                  <a:lnTo>
                    <a:pt x="246" y="82132"/>
                  </a:lnTo>
                  <a:cubicBezTo>
                    <a:pt x="-710" y="77835"/>
                    <a:pt x="1203" y="73060"/>
                    <a:pt x="4550" y="70194"/>
                  </a:cubicBezTo>
                  <a:cubicBezTo>
                    <a:pt x="8375" y="67807"/>
                    <a:pt x="13156" y="66852"/>
                    <a:pt x="17459" y="68762"/>
                  </a:cubicBezTo>
                  <a:lnTo>
                    <a:pt x="80574" y="94070"/>
                  </a:lnTo>
                  <a:cubicBezTo>
                    <a:pt x="137472" y="33426"/>
                    <a:pt x="214931" y="0"/>
                    <a:pt x="2981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365"/>
            </a:p>
          </p:txBody>
        </p:sp>
      </p:grpSp>
      <p:sp>
        <p:nvSpPr>
          <p:cNvPr id="23" name="TextBox 8">
            <a:extLst>
              <a:ext uri="{FF2B5EF4-FFF2-40B4-BE49-F238E27FC236}">
                <a16:creationId xmlns:a16="http://schemas.microsoft.com/office/drawing/2014/main" id="{BDB85879-8419-4EF1-B2F2-1C856BF10C53}"/>
              </a:ext>
            </a:extLst>
          </p:cNvPr>
          <p:cNvSpPr txBox="1"/>
          <p:nvPr/>
        </p:nvSpPr>
        <p:spPr>
          <a:xfrm>
            <a:off x="4018112" y="651760"/>
            <a:ext cx="3744384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accent6"/>
                </a:solidFill>
                <a:latin typeface="Tw Cen MT" charset="0"/>
              </a:rPr>
              <a:t>VIE Theory</a:t>
            </a:r>
            <a:endParaRPr lang="zh-CN" altLang="en-US" sz="4400" b="1" dirty="0">
              <a:solidFill>
                <a:schemeClr val="accent6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A9E9D7A4-3EB4-4F30-9DB0-0929D22542EB}"/>
              </a:ext>
            </a:extLst>
          </p:cNvPr>
          <p:cNvGrpSpPr/>
          <p:nvPr/>
        </p:nvGrpSpPr>
        <p:grpSpPr>
          <a:xfrm>
            <a:off x="840371" y="974430"/>
            <a:ext cx="10511263" cy="0"/>
            <a:chOff x="1028775" y="591989"/>
            <a:chExt cx="11086097" cy="0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DE889AC2-8101-4787-AFD1-65FA777E75F2}"/>
                </a:ext>
              </a:extLst>
            </p:cNvPr>
            <p:cNvCxnSpPr/>
            <p:nvPr/>
          </p:nvCxnSpPr>
          <p:spPr>
            <a:xfrm>
              <a:off x="10287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1E2EB5AE-7168-4A6D-BC03-7D1A349CCDB8}"/>
                </a:ext>
              </a:extLst>
            </p:cNvPr>
            <p:cNvCxnSpPr/>
            <p:nvPr/>
          </p:nvCxnSpPr>
          <p:spPr>
            <a:xfrm>
              <a:off x="86106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iSlíďè">
            <a:extLst>
              <a:ext uri="{FF2B5EF4-FFF2-40B4-BE49-F238E27FC236}">
                <a16:creationId xmlns:a16="http://schemas.microsoft.com/office/drawing/2014/main" id="{2703FF5E-4512-47C8-9A23-D3C0962F47B3}"/>
              </a:ext>
            </a:extLst>
          </p:cNvPr>
          <p:cNvSpPr txBox="1"/>
          <p:nvPr/>
        </p:nvSpPr>
        <p:spPr bwMode="auto">
          <a:xfrm>
            <a:off x="9131031" y="4157060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Autofit/>
          </a:bodyPr>
          <a:lstStyle/>
          <a:p>
            <a:pPr marL="0" marR="0" lvl="0" indent="0" algn="ctr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Expectancy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iSlíďè">
            <a:extLst>
              <a:ext uri="{FF2B5EF4-FFF2-40B4-BE49-F238E27FC236}">
                <a16:creationId xmlns:a16="http://schemas.microsoft.com/office/drawing/2014/main" id="{4B40B171-5BE8-4808-B9C2-86D3448A13CB}"/>
              </a:ext>
            </a:extLst>
          </p:cNvPr>
          <p:cNvSpPr txBox="1"/>
          <p:nvPr/>
        </p:nvSpPr>
        <p:spPr bwMode="auto">
          <a:xfrm>
            <a:off x="1003031" y="4157060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Autofit/>
          </a:bodyPr>
          <a:lstStyle/>
          <a:p>
            <a:pPr marL="0" marR="0" lvl="0" indent="0" algn="ctr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Valence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iSlíďè">
            <a:extLst>
              <a:ext uri="{FF2B5EF4-FFF2-40B4-BE49-F238E27FC236}">
                <a16:creationId xmlns:a16="http://schemas.microsoft.com/office/drawing/2014/main" id="{0B37BD64-0113-40A9-A34E-02D830EF0354}"/>
              </a:ext>
            </a:extLst>
          </p:cNvPr>
          <p:cNvSpPr txBox="1"/>
          <p:nvPr/>
        </p:nvSpPr>
        <p:spPr bwMode="auto">
          <a:xfrm>
            <a:off x="5102112" y="3207506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Autofit/>
          </a:bodyPr>
          <a:lstStyle/>
          <a:p>
            <a:pPr marL="0" marR="0" lvl="0" indent="0" algn="ctr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Instrumentality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69398" y="4716149"/>
            <a:ext cx="26091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strength of preference of an outcome</a:t>
            </a:r>
          </a:p>
        </p:txBody>
      </p:sp>
      <p:sp>
        <p:nvSpPr>
          <p:cNvPr id="3" name="Rectangle 2"/>
          <p:cNvSpPr/>
          <p:nvPr/>
        </p:nvSpPr>
        <p:spPr>
          <a:xfrm>
            <a:off x="4758162" y="3753353"/>
            <a:ext cx="32326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perceived relationship between performance and outcome</a:t>
            </a:r>
          </a:p>
        </p:txBody>
      </p:sp>
      <p:sp>
        <p:nvSpPr>
          <p:cNvPr id="4" name="Rectangle 3"/>
          <p:cNvSpPr/>
          <p:nvPr/>
        </p:nvSpPr>
        <p:spPr>
          <a:xfrm>
            <a:off x="9131031" y="4716149"/>
            <a:ext cx="25481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belief that a behavior will lead to a performance</a:t>
            </a:r>
          </a:p>
        </p:txBody>
      </p:sp>
    </p:spTree>
    <p:extLst>
      <p:ext uri="{BB962C8B-B14F-4D97-AF65-F5344CB8AC3E}">
        <p14:creationId xmlns:p14="http://schemas.microsoft.com/office/powerpoint/2010/main" val="311202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661888"/>
            <a:ext cx="5294716" cy="3534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661889"/>
            <a:ext cx="5294715" cy="353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32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541</TotalTime>
  <Words>553</Words>
  <Application>Microsoft Macintosh PowerPoint</Application>
  <PresentationFormat>Widescreen</PresentationFormat>
  <Paragraphs>200</Paragraphs>
  <Slides>31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等线</vt:lpstr>
      <vt:lpstr>微软雅黑</vt:lpstr>
      <vt:lpstr>ＭＳ Ｐゴシック</vt:lpstr>
      <vt:lpstr>游ゴシック Light</vt:lpstr>
      <vt:lpstr>Agency FB</vt:lpstr>
      <vt:lpstr>Arial</vt:lpstr>
      <vt:lpstr>Calibri</vt:lpstr>
      <vt:lpstr>Calibri Light</vt:lpstr>
      <vt:lpstr>Ebrima</vt:lpstr>
      <vt:lpstr>Times New Roman</vt:lpstr>
      <vt:lpstr>Tw Cen MT</vt:lpstr>
      <vt:lpstr>Wingdings</vt:lpstr>
      <vt:lpstr>Office Theme</vt:lpstr>
      <vt:lpstr>PowerPoint Presentation</vt:lpstr>
      <vt:lpstr>This Week</vt:lpstr>
      <vt:lpstr>PowerPoint Presentation</vt:lpstr>
      <vt:lpstr>Your Perfect Job!</vt:lpstr>
      <vt:lpstr>Common Motivators</vt:lpstr>
      <vt:lpstr>What is Motivation??</vt:lpstr>
      <vt:lpstr>PowerPoint Presentation</vt:lpstr>
      <vt:lpstr>PowerPoint Presentation</vt:lpstr>
      <vt:lpstr>PowerPoint Presentation</vt:lpstr>
      <vt:lpstr>PowerPoint Presentation</vt:lpstr>
      <vt:lpstr>Need Theories</vt:lpstr>
      <vt:lpstr>Maslow’s Hierarchy of Needs</vt:lpstr>
      <vt:lpstr>McClelland’s Needs</vt:lpstr>
      <vt:lpstr>PowerPoint Presentation</vt:lpstr>
      <vt:lpstr>PowerPoint Presentation</vt:lpstr>
      <vt:lpstr>Job Characteristics</vt:lpstr>
      <vt:lpstr>PowerPoint Presentation</vt:lpstr>
      <vt:lpstr>PowerPoint Presentation</vt:lpstr>
      <vt:lpstr>PowerPoint Presentation</vt:lpstr>
      <vt:lpstr>How to Increase  Self-Efficacy</vt:lpstr>
      <vt:lpstr>Self-Fulfilling Prophecy</vt:lpstr>
      <vt:lpstr>PowerPoint Presentation</vt:lpstr>
      <vt:lpstr>PowerPoint Presentation</vt:lpstr>
      <vt:lpstr>Self-Regulation</vt:lpstr>
      <vt:lpstr>PowerPoint Presentation</vt:lpstr>
      <vt:lpstr>PowerPoint Presentation</vt:lpstr>
      <vt:lpstr>PowerPoint Presentation</vt:lpstr>
      <vt:lpstr>Two Types of Inequity</vt:lpstr>
      <vt:lpstr>PowerPoint Presentation</vt:lpstr>
      <vt:lpstr>Model of Motivation and Performance</vt:lpstr>
      <vt:lpstr>Two Big Questions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www.51pptmoban.com</dc:title>
  <dc:creator>美仑设计</dc:creator>
  <cp:keywords>51PPT模板网</cp:keywords>
  <cp:lastModifiedBy>Fulmer</cp:lastModifiedBy>
  <cp:revision>46</cp:revision>
  <dcterms:created xsi:type="dcterms:W3CDTF">2018-02-25T12:27:10Z</dcterms:created>
  <dcterms:modified xsi:type="dcterms:W3CDTF">2021-01-28T20:25:01Z</dcterms:modified>
</cp:coreProperties>
</file>